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8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6" r:id="rId5"/>
    <p:sldMasterId id="2147483864" r:id="rId6"/>
    <p:sldMasterId id="2147483895" r:id="rId7"/>
    <p:sldMasterId id="2147483928" r:id="rId8"/>
    <p:sldMasterId id="2147483962" r:id="rId9"/>
    <p:sldMasterId id="2147483996" r:id="rId10"/>
    <p:sldMasterId id="2147484100" r:id="rId11"/>
    <p:sldMasterId id="2147484119" r:id="rId12"/>
  </p:sldMasterIdLst>
  <p:notesMasterIdLst>
    <p:notesMasterId r:id="rId41"/>
  </p:notesMasterIdLst>
  <p:handoutMasterIdLst>
    <p:handoutMasterId r:id="rId42"/>
  </p:handoutMasterIdLst>
  <p:sldIdLst>
    <p:sldId id="2146846194" r:id="rId13"/>
    <p:sldId id="2145707609" r:id="rId14"/>
    <p:sldId id="2145707610" r:id="rId15"/>
    <p:sldId id="2145707611" r:id="rId16"/>
    <p:sldId id="2145707612" r:id="rId17"/>
    <p:sldId id="2145707344" r:id="rId18"/>
    <p:sldId id="2146846195" r:id="rId19"/>
    <p:sldId id="2145707633" r:id="rId20"/>
    <p:sldId id="2145707634" r:id="rId21"/>
    <p:sldId id="2145707591" r:id="rId22"/>
    <p:sldId id="2145707629" r:id="rId23"/>
    <p:sldId id="2146846196" r:id="rId24"/>
    <p:sldId id="2145707636" r:id="rId25"/>
    <p:sldId id="2145707637" r:id="rId26"/>
    <p:sldId id="2145707625" r:id="rId27"/>
    <p:sldId id="2146846192" r:id="rId28"/>
    <p:sldId id="2145707627" r:id="rId29"/>
    <p:sldId id="2145707623" r:id="rId30"/>
    <p:sldId id="2145707639" r:id="rId31"/>
    <p:sldId id="2145707618" r:id="rId32"/>
    <p:sldId id="2145707619" r:id="rId33"/>
    <p:sldId id="2145707640" r:id="rId34"/>
    <p:sldId id="2145707613" r:id="rId35"/>
    <p:sldId id="2145707628" r:id="rId36"/>
    <p:sldId id="2145707615" r:id="rId37"/>
    <p:sldId id="2146846189" r:id="rId38"/>
    <p:sldId id="2146846191" r:id="rId39"/>
    <p:sldId id="21468461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ACAFF"/>
    <a:srgbClr val="A6A6A6"/>
    <a:srgbClr val="81D31A"/>
    <a:srgbClr val="12B2EB"/>
    <a:srgbClr val="4E67C8"/>
    <a:srgbClr val="A7EA52"/>
    <a:srgbClr val="F7C400"/>
    <a:srgbClr val="4F81BD"/>
    <a:srgbClr val="A7D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898E1B-8E1F-A718-7BAF-8597B1154839}" v="15" dt="2023-06-20T10:42:14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27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7EA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Pasta, riso, biscotti, merendine</c:v>
                </c:pt>
                <c:pt idx="1">
                  <c:v>Prodotti surgelati</c:v>
                </c:pt>
                <c:pt idx="2">
                  <c:v>Prodotti per la pulizia della casa/del bucato</c:v>
                </c:pt>
                <c:pt idx="3">
                  <c:v>Prodotti da forno (pane, focaccia...)</c:v>
                </c:pt>
                <c:pt idx="4">
                  <c:v>Frutta e verdura</c:v>
                </c:pt>
                <c:pt idx="5">
                  <c:v>Latticini, formaggi</c:v>
                </c:pt>
                <c:pt idx="6">
                  <c:v>Carne</c:v>
                </c:pt>
                <c:pt idx="7">
                  <c:v>Prodotti per l’igiene personale, cosmetici</c:v>
                </c:pt>
                <c:pt idx="8">
                  <c:v>Salumi</c:v>
                </c:pt>
                <c:pt idx="9">
                  <c:v>Tè/caffé</c:v>
                </c:pt>
                <c:pt idx="10">
                  <c:v>Piatti pronti</c:v>
                </c:pt>
                <c:pt idx="11">
                  <c:v>Bevande analcoliche</c:v>
                </c:pt>
                <c:pt idx="12">
                  <c:v>Prodotti per animale</c:v>
                </c:pt>
                <c:pt idx="13">
                  <c:v>Alcolici (birra, vino...)</c:v>
                </c:pt>
                <c:pt idx="14">
                  <c:v>Prodotti per l’infanzia</c:v>
                </c:pt>
                <c:pt idx="15">
                  <c:v>Altro</c:v>
                </c:pt>
              </c:strCache>
            </c:strRef>
          </c:cat>
          <c:val>
            <c:numRef>
              <c:f>Sheet1!$B$2:$B$17</c:f>
              <c:numCache>
                <c:formatCode>0%</c:formatCode>
                <c:ptCount val="16"/>
                <c:pt idx="0">
                  <c:v>0.50800000000000001</c:v>
                </c:pt>
                <c:pt idx="1">
                  <c:v>0.40399999999999997</c:v>
                </c:pt>
                <c:pt idx="2">
                  <c:v>0.39799999999999996</c:v>
                </c:pt>
                <c:pt idx="3">
                  <c:v>0.34</c:v>
                </c:pt>
                <c:pt idx="4">
                  <c:v>0.32200000000000001</c:v>
                </c:pt>
                <c:pt idx="5">
                  <c:v>0.32200000000000001</c:v>
                </c:pt>
                <c:pt idx="6">
                  <c:v>0.26300000000000001</c:v>
                </c:pt>
                <c:pt idx="7">
                  <c:v>0.24399999999999999</c:v>
                </c:pt>
                <c:pt idx="8">
                  <c:v>0.23399999999999999</c:v>
                </c:pt>
                <c:pt idx="9">
                  <c:v>0.22899999999999998</c:v>
                </c:pt>
                <c:pt idx="10">
                  <c:v>0.17199999999999999</c:v>
                </c:pt>
                <c:pt idx="11">
                  <c:v>0.16899999999999998</c:v>
                </c:pt>
                <c:pt idx="12">
                  <c:v>0.16399999999999998</c:v>
                </c:pt>
                <c:pt idx="13">
                  <c:v>0.10099999999999999</c:v>
                </c:pt>
                <c:pt idx="14">
                  <c:v>0.06</c:v>
                </c:pt>
                <c:pt idx="1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66-4548-8807-9C580F348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0"/>
        <c:axId val="-2108172624"/>
        <c:axId val="-2108169264"/>
      </c:barChart>
      <c:catAx>
        <c:axId val="-21081726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108169264"/>
        <c:crosses val="autoZero"/>
        <c:auto val="1"/>
        <c:lblAlgn val="ctr"/>
        <c:lblOffset val="100"/>
        <c:noMultiLvlLbl val="0"/>
      </c:catAx>
      <c:valAx>
        <c:axId val="-210816926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bg1">
                  <a:alpha val="29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210817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5ACA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64-4FBF-873D-D68B980919C2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64-4FBF-873D-D68B980919C2}"/>
              </c:ext>
            </c:extLst>
          </c:dPt>
          <c:cat>
            <c:strRef>
              <c:f>Sheet1!$A$2:$A$3</c:f>
              <c:strCache>
                <c:ptCount val="2"/>
                <c:pt idx="0">
                  <c:v>DATO</c:v>
                </c:pt>
                <c:pt idx="1">
                  <c:v>GAP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 formatCode="0%">
                  <c:v>0.59</c:v>
                </c:pt>
                <c:pt idx="1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64-4FBF-873D-D68B98091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5ACA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64-4FBF-873D-D68B980919C2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64-4FBF-873D-D68B980919C2}"/>
              </c:ext>
            </c:extLst>
          </c:dPt>
          <c:cat>
            <c:strRef>
              <c:f>Sheet1!$A$2:$A$3</c:f>
              <c:strCache>
                <c:ptCount val="2"/>
                <c:pt idx="0">
                  <c:v>DATO</c:v>
                </c:pt>
                <c:pt idx="1">
                  <c:v>GAP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64-4FBF-873D-D68B98091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Poter trovare contenitori di smaltimento (ad esempio contenitori per la raccolta delle batterie esaurite, o dei Rifiuti di Apparecchiature Elettriche ed Elettroniche)</c:v>
                </c:pt>
                <c:pt idx="1">
                  <c:v>Avere orari flessibili e prolungati</c:v>
                </c:pt>
                <c:pt idx="2">
                  <c:v>Ricevere offerte personalizzate (sia tramite app che all’interno dei negozi tramite wi-fi)</c:v>
                </c:pt>
                <c:pt idx="3">
                  <c:v>Fare la spesa in autonomia, inserendo i prodotti nel carrello dopo aver scansionato il codice a barre e pagare nelle casse automatiche</c:v>
                </c:pt>
                <c:pt idx="4">
                  <c:v>Poter utilizzare i buoni pasto/ticket restaurant per i pagamenti</c:v>
                </c:pt>
                <c:pt idx="5">
                  <c:v>La possibilità di avere la consegna della spesa a casa</c:v>
                </c:pt>
                <c:pt idx="6">
                  <c:v>Avere sistemi di pagamento più semplici e veloci (via smartphone o smartwatch)</c:v>
                </c:pt>
                <c:pt idx="7">
                  <c:v>Poter pagare le bollette della luce e del gas</c:v>
                </c:pt>
                <c:pt idx="8">
                  <c:v>Avere aree wifi per la ricarica di smartphone o tablet</c:v>
                </c:pt>
                <c:pt idx="9">
                  <c:v>Avere App e altri canali digitali come i social network</c:v>
                </c:pt>
                <c:pt idx="10">
                  <c:v>Poter comprare biglietti per cinema, teatro, concerti</c:v>
                </c:pt>
                <c:pt idx="11">
                  <c:v>Organizzare eventi nel punto vendita (ad es. corsi di cucina, presentazioni di libri...)</c:v>
                </c:pt>
                <c:pt idx="12">
                  <c:v>Poter pagare le tasse comunali</c:v>
                </c:pt>
                <c:pt idx="13">
                  <c:v>Avere un servizio di prenotazione viaggi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>
                  <c:v>0.33490000000000003</c:v>
                </c:pt>
                <c:pt idx="1">
                  <c:v>0.33200000000000002</c:v>
                </c:pt>
                <c:pt idx="2">
                  <c:v>0.33110000000000001</c:v>
                </c:pt>
                <c:pt idx="3">
                  <c:v>0.30690000000000001</c:v>
                </c:pt>
                <c:pt idx="4">
                  <c:v>0.25190000000000001</c:v>
                </c:pt>
                <c:pt idx="5">
                  <c:v>0.20749999999999999</c:v>
                </c:pt>
                <c:pt idx="6">
                  <c:v>0.17859999999999998</c:v>
                </c:pt>
                <c:pt idx="7">
                  <c:v>0.1351</c:v>
                </c:pt>
                <c:pt idx="8">
                  <c:v>9.2699999999999991E-2</c:v>
                </c:pt>
                <c:pt idx="9">
                  <c:v>8.4900000000000003E-2</c:v>
                </c:pt>
                <c:pt idx="10">
                  <c:v>6.7599999999999993E-2</c:v>
                </c:pt>
                <c:pt idx="11">
                  <c:v>6.7599999999999993E-2</c:v>
                </c:pt>
                <c:pt idx="12">
                  <c:v>6.4699999999999994E-2</c:v>
                </c:pt>
                <c:pt idx="13">
                  <c:v>4.9200000000000001E-2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66-4548-8807-9C580F348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0"/>
        <c:axId val="-2108172624"/>
        <c:axId val="-2108169264"/>
      </c:barChart>
      <c:catAx>
        <c:axId val="-21081726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108169264"/>
        <c:crosses val="autoZero"/>
        <c:auto val="1"/>
        <c:lblAlgn val="ctr"/>
        <c:lblOffset val="100"/>
        <c:noMultiLvlLbl val="0"/>
      </c:catAx>
      <c:valAx>
        <c:axId val="-2108169264"/>
        <c:scaling>
          <c:orientation val="minMax"/>
          <c:max val="1"/>
        </c:scaling>
        <c:delete val="1"/>
        <c:axPos val="t"/>
        <c:majorGridlines>
          <c:spPr>
            <a:ln w="9525" cap="flat" cmpd="sng" algn="ctr">
              <a:solidFill>
                <a:schemeClr val="bg1">
                  <a:alpha val="29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210817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1-4AF1-A561-D029F817E131}"/>
              </c:ext>
            </c:extLst>
          </c:dPt>
          <c:dPt>
            <c:idx val="1"/>
            <c:bubble3D val="0"/>
            <c:spPr>
              <a:solidFill>
                <a:srgbClr val="FFFFFF">
                  <a:alpha val="30196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1-4AF1-A561-D029F817E131}"/>
              </c:ext>
            </c:extLst>
          </c:dPt>
          <c:cat>
            <c:strRef>
              <c:f>Sheet1!$A$2:$A$3</c:f>
              <c:strCache>
                <c:ptCount val="2"/>
                <c:pt idx="0">
                  <c:v>dato</c:v>
                </c:pt>
                <c:pt idx="1">
                  <c:v>gap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0.23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91-4AF1-A561-D029F817E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A-4E0A-8ED2-5D15ED62C146}"/>
              </c:ext>
            </c:extLst>
          </c:dPt>
          <c:dPt>
            <c:idx val="1"/>
            <c:bubble3D val="0"/>
            <c:spPr>
              <a:solidFill>
                <a:srgbClr val="FFFFFF">
                  <a:alpha val="30196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A-4E0A-8ED2-5D15ED62C146}"/>
              </c:ext>
            </c:extLst>
          </c:dPt>
          <c:cat>
            <c:strRef>
              <c:f>Sheet1!$A$2:$A$3</c:f>
              <c:strCache>
                <c:ptCount val="2"/>
                <c:pt idx="0">
                  <c:v>dato</c:v>
                </c:pt>
                <c:pt idx="1">
                  <c:v>gap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EA-4E0A-8ED2-5D15ED62C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E30CA0-67EA-4D53-6D22-E94C5CD933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6DA94-228B-A95F-1F33-6BBE609496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F6FEB-1540-4E7B-851D-BAD3F8C26EF7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DFA70-BED8-3F75-D933-77FDC1DAE3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CDDBF-5176-C3EA-1DC3-ADC5737CE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D3D60-6883-4FCF-B0E7-C1068F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9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E6857-0D86-4755-AE45-ED5A4A494B27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68F59-3D0C-4E2E-8891-FDD9E9325F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50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abbiamo intervistato 1000 persone a maggio...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68F59-3D0C-4E2E-8891-FDD9E9325FA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42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Vedere dove l’assortiemtno e sopra media, parlarci sopra a voce....sulla slide 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68F59-3D0C-4E2E-8891-FDD9E9325FA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49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47% Osservo bene lo scaffale, dall’alto in basso per scegliere </a:t>
            </a:r>
            <a:r>
              <a:rPr kumimoji="0" lang="it-IT" sz="12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il prodotto più conveniente</a:t>
            </a:r>
            <a:endParaRPr kumimoji="0" lang="it-IT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39% Osservo bene lo scaffale, per vedere se ci sono </a:t>
            </a:r>
            <a:r>
              <a:rPr kumimoji="0" lang="it-IT" sz="12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prodotti o marche alternative alla mia marca abituale in promozione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Solo l’11% ci dice che </a:t>
            </a:r>
            <a:r>
              <a:rPr kumimoji="0" lang="it-IT" sz="1100" b="0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Solitamente scelgo la mia </a:t>
            </a:r>
            <a:r>
              <a:rPr kumimoji="0" lang="it-IT" sz="11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marca abituale  </a:t>
            </a:r>
            <a:r>
              <a:rPr kumimoji="0" lang="it-IT" sz="1100" b="0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senza soffermarmi troppo sul resto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Velocità, a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iutare il consumatore nella navigazione</a:t>
            </a:r>
            <a:r>
              <a:rPr kumimoji="0" lang="it-IT" sz="1100" b="0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: il tempo media di permanenza nel negozio è di circa 1h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50"/>
              <a:t>Scaffale che dia un senso di varietà su cui il consumatore possa attuare una scelta basata su altri fattori oltre alla variabile prezzo.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Il consumatore è ormai avviato alla sperimentazione: occore valorizzare le novità, rendere appetibili i prodotti, valorizzarli in modo da renderli essenziali.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26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tema dei formati piu' piccoli é legato alla battuta di cassa, formati piccoli costano di piú magari al chilo ma meno in termini di confezioni, quindi mi consentono di risparmiare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89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85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14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è un tema che dovremo monitorare per capirne le potenzialità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7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23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9F80-B324-4330-9F69-8DAC109FC670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5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endParaRPr lang="it-IT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9F80-B324-4330-9F69-8DAC109FC670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85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9F80-B324-4330-9F69-8DAC109FC670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1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solo il key take 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effectLst/>
                <a:latin typeface="Calibri" panose="020F0502020204030204" pitchFamily="34" charset="0"/>
              </a:rPr>
              <a:t>Q</a:t>
            </a:r>
            <a:r>
              <a:rPr lang="en-US" err="1"/>
              <a:t>uali</a:t>
            </a:r>
            <a:r>
              <a:rPr lang="en-US"/>
              <a:t> </a:t>
            </a:r>
            <a:r>
              <a:rPr lang="en-US" err="1"/>
              <a:t>azioni</a:t>
            </a:r>
            <a:r>
              <a:rPr lang="en-US"/>
              <a:t> </a:t>
            </a:r>
            <a:r>
              <a:rPr lang="en-US" err="1"/>
              <a:t>vengono</a:t>
            </a:r>
            <a:r>
              <a:rPr lang="en-US"/>
              <a:t> </a:t>
            </a:r>
            <a:r>
              <a:rPr lang="en-US" err="1"/>
              <a:t>messe</a:t>
            </a:r>
            <a:r>
              <a:rPr lang="en-US"/>
              <a:t> in </a:t>
            </a:r>
            <a:r>
              <a:rPr lang="en-US" err="1"/>
              <a:t>atto</a:t>
            </a:r>
            <a:r>
              <a:rPr lang="en-US"/>
              <a:t> per </a:t>
            </a:r>
            <a:r>
              <a:rPr lang="en-US" err="1"/>
              <a:t>cercare</a:t>
            </a:r>
            <a:r>
              <a:rPr lang="en-US"/>
              <a:t> di </a:t>
            </a:r>
            <a:r>
              <a:rPr lang="en-US" err="1"/>
              <a:t>contrastare</a:t>
            </a:r>
            <a:r>
              <a:rPr lang="en-US"/>
              <a:t> </a:t>
            </a:r>
            <a:r>
              <a:rPr lang="en-US" err="1"/>
              <a:t>questi</a:t>
            </a:r>
            <a:r>
              <a:rPr lang="en-US"/>
              <a:t> </a:t>
            </a:r>
            <a:r>
              <a:rPr lang="en-US" err="1"/>
              <a:t>aumenti</a:t>
            </a:r>
            <a:r>
              <a:rPr lang="en-US"/>
              <a:t> di </a:t>
            </a:r>
            <a:r>
              <a:rPr lang="en-US" err="1"/>
              <a:t>prezzo</a:t>
            </a:r>
            <a:r>
              <a:rPr lang="en-US"/>
              <a:t>? </a:t>
            </a:r>
            <a:r>
              <a:rPr lang="it-IT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gente è diventata molto attenta, proattiva nel fare la spesa per difendere il proprio budget..</a:t>
            </a:r>
            <a:r>
              <a:rPr lang="en-US" sz="1800"/>
              <a:t> Il trend è </a:t>
            </a:r>
            <a:r>
              <a:rPr lang="en-US" sz="1800" err="1"/>
              <a:t>globale</a:t>
            </a:r>
            <a:r>
              <a:rPr lang="it-IT" sz="2800">
                <a:effectLst/>
                <a:latin typeface="Calibri" panose="020F0502020204030204" pitchFamily="34" charset="0"/>
              </a:rPr>
              <a:t> citare barometro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Ricerca</a:t>
            </a:r>
            <a:r>
              <a:rPr lang="en-US"/>
              <a:t> di </a:t>
            </a:r>
            <a:r>
              <a:rPr lang="en-US" err="1"/>
              <a:t>sconti</a:t>
            </a:r>
            <a:r>
              <a:rPr lang="en-US"/>
              <a:t> e </a:t>
            </a:r>
            <a:r>
              <a:rPr lang="en-US" err="1"/>
              <a:t>promozioni</a:t>
            </a:r>
            <a:r>
              <a:rPr lang="en-US"/>
              <a:t>, </a:t>
            </a:r>
            <a:r>
              <a:rPr lang="en-US" err="1"/>
              <a:t>rinuncia</a:t>
            </a:r>
            <a:r>
              <a:rPr lang="en-US"/>
              <a:t> o </a:t>
            </a:r>
            <a:r>
              <a:rPr lang="en-US" err="1"/>
              <a:t>riduzione</a:t>
            </a:r>
            <a:r>
              <a:rPr lang="en-US"/>
              <a:t> di </a:t>
            </a:r>
            <a:r>
              <a:rPr lang="en-US" err="1"/>
              <a:t>beni</a:t>
            </a:r>
            <a:r>
              <a:rPr lang="en-US"/>
              <a:t> non </a:t>
            </a:r>
            <a:r>
              <a:rPr lang="en-US" err="1"/>
              <a:t>necessari</a:t>
            </a:r>
            <a:r>
              <a:rPr lang="en-US"/>
              <a:t> (ci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attiene</a:t>
            </a:r>
            <a:r>
              <a:rPr lang="en-US"/>
              <a:t> ai </a:t>
            </a:r>
            <a:r>
              <a:rPr lang="en-US" err="1"/>
              <a:t>beni</a:t>
            </a:r>
            <a:r>
              <a:rPr lang="en-US"/>
              <a:t> </a:t>
            </a:r>
            <a:r>
              <a:rPr lang="en-US" err="1"/>
              <a:t>essenziali</a:t>
            </a:r>
            <a:r>
              <a:rPr lang="en-US"/>
              <a:t>), </a:t>
            </a:r>
            <a:r>
              <a:rPr lang="en-US" err="1"/>
              <a:t>comparazione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prezzi</a:t>
            </a:r>
            <a:r>
              <a:rPr lang="en-US"/>
              <a:t>, </a:t>
            </a:r>
            <a:r>
              <a:rPr lang="en-US" err="1"/>
              <a:t>dirottamento</a:t>
            </a:r>
            <a:r>
              <a:rPr lang="en-US"/>
              <a:t> verso </a:t>
            </a:r>
            <a:r>
              <a:rPr lang="en-US" err="1"/>
              <a:t>marche</a:t>
            </a:r>
            <a:r>
              <a:rPr lang="en-US"/>
              <a:t> </a:t>
            </a:r>
            <a:r>
              <a:rPr lang="en-US" err="1"/>
              <a:t>più</a:t>
            </a:r>
            <a:r>
              <a:rPr lang="en-US"/>
              <a:t> </a:t>
            </a:r>
            <a:r>
              <a:rPr lang="en-US" err="1"/>
              <a:t>convenienti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Quali</a:t>
            </a:r>
            <a:r>
              <a:rPr lang="en-US"/>
              <a:t> </a:t>
            </a:r>
            <a:r>
              <a:rPr lang="en-US" err="1"/>
              <a:t>implicazioni</a:t>
            </a:r>
            <a:r>
              <a:rPr lang="en-US"/>
              <a:t> per le </a:t>
            </a:r>
            <a:r>
              <a:rPr lang="en-US" err="1"/>
              <a:t>aziende</a:t>
            </a:r>
            <a:r>
              <a:rPr lang="en-US"/>
              <a:t>? Il </a:t>
            </a:r>
            <a:r>
              <a:rPr lang="en-US" err="1"/>
              <a:t>concetto</a:t>
            </a:r>
            <a:r>
              <a:rPr lang="en-US"/>
              <a:t> di </a:t>
            </a:r>
            <a:r>
              <a:rPr lang="en-US" err="1"/>
              <a:t>superfluo</a:t>
            </a:r>
            <a:r>
              <a:rPr lang="en-US"/>
              <a:t> </a:t>
            </a:r>
            <a:r>
              <a:rPr lang="en-US" err="1"/>
              <a:t>può</a:t>
            </a:r>
            <a:r>
              <a:rPr lang="en-US"/>
              <a:t> </a:t>
            </a:r>
            <a:r>
              <a:rPr lang="en-US" err="1"/>
              <a:t>variare</a:t>
            </a:r>
            <a:r>
              <a:rPr lang="en-US"/>
              <a:t>, </a:t>
            </a:r>
            <a:r>
              <a:rPr lang="en-US" err="1"/>
              <a:t>occorre</a:t>
            </a:r>
            <a:r>
              <a:rPr lang="en-US"/>
              <a:t> dare </a:t>
            </a:r>
            <a:r>
              <a:rPr lang="en-US" err="1"/>
              <a:t>valore</a:t>
            </a:r>
            <a:r>
              <a:rPr lang="en-US"/>
              <a:t> al bene per </a:t>
            </a:r>
            <a:r>
              <a:rPr lang="en-US" err="1"/>
              <a:t>renderlo</a:t>
            </a:r>
            <a:r>
              <a:rPr lang="en-US"/>
              <a:t> </a:t>
            </a:r>
            <a:r>
              <a:rPr lang="en-US" err="1"/>
              <a:t>essenziale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9F80-B324-4330-9F69-8DAC109FC6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71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68F59-3D0C-4E2E-8891-FDD9E9325FA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30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Tema della disaffezione e della sperimentazione, tema non banale perchè la qualità delle marche del supermercato si sta avvicinando</a:t>
            </a:r>
            <a:endParaRPr lang="en-US"/>
          </a:p>
          <a:p>
            <a:r>
              <a:rPr lang="it-IT"/>
              <a:t>Disaffezione della marca abituale. Il gap tra private labels e prodotti di marca si sta assottigliando sempre più. Originalità, innovazione, line extension gli aspetti ancora da colmare, ma sul fronte della qualità l’allineamento è pressochè raggiunto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9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Disaffezione</a:t>
            </a:r>
            <a:r>
              <a:rPr lang="en-US"/>
              <a:t> </a:t>
            </a:r>
            <a:r>
              <a:rPr lang="en-US" err="1"/>
              <a:t>anche</a:t>
            </a:r>
            <a:r>
              <a:rPr lang="en-US"/>
              <a:t> del punto </a:t>
            </a:r>
            <a:r>
              <a:rPr lang="en-US" err="1"/>
              <a:t>vendita</a:t>
            </a:r>
            <a:r>
              <a:rPr lang="en-US"/>
              <a:t> non solo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marca</a:t>
            </a:r>
            <a:r>
              <a:rPr lang="en-US"/>
              <a:t>. Per </a:t>
            </a:r>
            <a:r>
              <a:rPr lang="en-US" err="1"/>
              <a:t>trovare</a:t>
            </a:r>
            <a:r>
              <a:rPr lang="en-US"/>
              <a:t> le </a:t>
            </a:r>
            <a:r>
              <a:rPr lang="en-US" err="1"/>
              <a:t>offerte</a:t>
            </a:r>
            <a:r>
              <a:rPr lang="en-US"/>
              <a:t> </a:t>
            </a:r>
            <a:r>
              <a:rPr lang="en-US" err="1"/>
              <a:t>più</a:t>
            </a:r>
            <a:r>
              <a:rPr lang="en-US"/>
              <a:t> </a:t>
            </a:r>
            <a:r>
              <a:rPr lang="en-US" err="1"/>
              <a:t>convenienti</a:t>
            </a:r>
            <a:r>
              <a:rPr lang="en-US"/>
              <a:t> </a:t>
            </a:r>
            <a:r>
              <a:rPr lang="en-US" err="1"/>
              <a:t>sono</a:t>
            </a:r>
            <a:r>
              <a:rPr lang="en-US"/>
              <a:t> </a:t>
            </a:r>
            <a:r>
              <a:rPr lang="en-US" err="1"/>
              <a:t>disposto</a:t>
            </a:r>
            <a:r>
              <a:rPr lang="en-US"/>
              <a:t> a </a:t>
            </a:r>
            <a:r>
              <a:rPr lang="en-US" err="1"/>
              <a:t>visitare</a:t>
            </a:r>
            <a:r>
              <a:rPr lang="en-US"/>
              <a:t> </a:t>
            </a:r>
            <a:r>
              <a:rPr lang="en-US" err="1"/>
              <a:t>più</a:t>
            </a:r>
            <a:r>
              <a:rPr lang="en-US"/>
              <a:t> </a:t>
            </a:r>
            <a:r>
              <a:rPr lang="en-US" err="1"/>
              <a:t>negozi</a:t>
            </a:r>
            <a:r>
              <a:rPr lang="en-US"/>
              <a:t>. </a:t>
            </a:r>
            <a:r>
              <a:rPr lang="en-GB"/>
              <a:t>I discount non </a:t>
            </a:r>
            <a:r>
              <a:rPr lang="en-GB" err="1"/>
              <a:t>sono</a:t>
            </a:r>
            <a:r>
              <a:rPr lang="en-GB"/>
              <a:t> </a:t>
            </a:r>
            <a:r>
              <a:rPr lang="en-GB" err="1"/>
              <a:t>più</a:t>
            </a:r>
            <a:r>
              <a:rPr lang="en-GB"/>
              <a:t> </a:t>
            </a:r>
            <a:r>
              <a:rPr lang="en-GB" err="1"/>
              <a:t>luoghi</a:t>
            </a:r>
            <a:r>
              <a:rPr lang="en-GB"/>
              <a:t> di </a:t>
            </a:r>
            <a:r>
              <a:rPr lang="en-GB" err="1"/>
              <a:t>serie</a:t>
            </a:r>
            <a:r>
              <a:rPr lang="en-GB"/>
              <a:t> B, </a:t>
            </a:r>
            <a:r>
              <a:rPr lang="en-GB" err="1"/>
              <a:t>hanno</a:t>
            </a:r>
            <a:r>
              <a:rPr lang="en-GB"/>
              <a:t> </a:t>
            </a:r>
            <a:r>
              <a:rPr lang="en-GB" err="1"/>
              <a:t>fatto</a:t>
            </a:r>
            <a:r>
              <a:rPr lang="en-GB"/>
              <a:t> un </a:t>
            </a:r>
            <a:r>
              <a:rPr lang="en-GB" err="1"/>
              <a:t>grande</a:t>
            </a:r>
            <a:r>
              <a:rPr lang="en-GB"/>
              <a:t> </a:t>
            </a:r>
            <a:r>
              <a:rPr lang="en-GB" err="1"/>
              <a:t>lavoro</a:t>
            </a:r>
            <a:r>
              <a:rPr lang="en-GB"/>
              <a:t> di </a:t>
            </a:r>
            <a:r>
              <a:rPr lang="en-GB" err="1"/>
              <a:t>riorganizzazione</a:t>
            </a:r>
            <a:r>
              <a:rPr lang="en-GB"/>
              <a:t> e </a:t>
            </a:r>
            <a:r>
              <a:rPr lang="en-GB" err="1"/>
              <a:t>miglioramento</a:t>
            </a:r>
            <a:r>
              <a:rPr lang="en-GB"/>
              <a:t> </a:t>
            </a:r>
            <a:r>
              <a:rPr lang="en-GB" err="1"/>
              <a:t>degli</a:t>
            </a:r>
            <a:r>
              <a:rPr lang="en-GB"/>
              <a:t> </a:t>
            </a:r>
            <a:r>
              <a:rPr lang="en-GB" err="1"/>
              <a:t>spazi</a:t>
            </a:r>
            <a:r>
              <a:rPr lang="en-GB"/>
              <a:t> </a:t>
            </a:r>
            <a:r>
              <a:rPr lang="en-GB" err="1"/>
              <a:t>negli</a:t>
            </a:r>
            <a:r>
              <a:rPr lang="en-GB"/>
              <a:t> </a:t>
            </a:r>
            <a:r>
              <a:rPr lang="en-GB" err="1"/>
              <a:t>ultimi</a:t>
            </a:r>
            <a:r>
              <a:rPr lang="en-GB"/>
              <a:t> anni </a:t>
            </a:r>
            <a:r>
              <a:rPr lang="en-GB" err="1"/>
              <a:t>avvicinandosi</a:t>
            </a:r>
            <a:r>
              <a:rPr lang="en-GB"/>
              <a:t> sempre </a:t>
            </a:r>
            <a:r>
              <a:rPr lang="en-GB" err="1"/>
              <a:t>più</a:t>
            </a:r>
            <a:r>
              <a:rPr lang="en-GB"/>
              <a:t> ai </a:t>
            </a:r>
            <a:r>
              <a:rPr lang="en-GB" err="1"/>
              <a:t>supermercati</a:t>
            </a:r>
            <a:r>
              <a:rPr lang="en-GB"/>
              <a:t> in termini di layout. Con il </a:t>
            </a:r>
            <a:r>
              <a:rPr lang="en-GB" err="1"/>
              <a:t>vantaggio</a:t>
            </a:r>
            <a:r>
              <a:rPr lang="en-GB"/>
              <a:t>, </a:t>
            </a:r>
            <a:r>
              <a:rPr lang="en-GB" err="1"/>
              <a:t>oltre</a:t>
            </a:r>
            <a:r>
              <a:rPr lang="en-GB"/>
              <a:t> </a:t>
            </a:r>
            <a:r>
              <a:rPr lang="en-GB" err="1"/>
              <a:t>alla</a:t>
            </a:r>
            <a:r>
              <a:rPr lang="en-GB"/>
              <a:t> </a:t>
            </a:r>
            <a:r>
              <a:rPr lang="en-GB" err="1"/>
              <a:t>convenienza</a:t>
            </a:r>
            <a:r>
              <a:rPr lang="en-GB"/>
              <a:t>, di </a:t>
            </a:r>
            <a:r>
              <a:rPr lang="en-GB" err="1"/>
              <a:t>offrire</a:t>
            </a:r>
            <a:r>
              <a:rPr lang="en-GB"/>
              <a:t> </a:t>
            </a:r>
            <a:r>
              <a:rPr lang="en-GB" err="1"/>
              <a:t>una</a:t>
            </a:r>
            <a:r>
              <a:rPr lang="en-GB"/>
              <a:t> </a:t>
            </a:r>
            <a:r>
              <a:rPr lang="en-GB" err="1"/>
              <a:t>unicità</a:t>
            </a:r>
            <a:r>
              <a:rPr lang="en-GB"/>
              <a:t> di labels</a:t>
            </a:r>
          </a:p>
          <a:p>
            <a:r>
              <a:rPr lang="en-GB"/>
              <a:t>V</a:t>
            </a:r>
            <a:r>
              <a:rPr lang="en-US"/>
              <a:t>ado in </a:t>
            </a:r>
            <a:r>
              <a:rPr lang="en-US" err="1"/>
              <a:t>cerca</a:t>
            </a:r>
            <a:r>
              <a:rPr lang="en-US"/>
              <a:t> di </a:t>
            </a:r>
            <a:r>
              <a:rPr lang="en-US" err="1"/>
              <a:t>valore</a:t>
            </a:r>
            <a:r>
              <a:rPr lang="en-US"/>
              <a:t> e </a:t>
            </a:r>
            <a:r>
              <a:rPr lang="en-US" err="1"/>
              <a:t>sono</a:t>
            </a:r>
            <a:r>
              <a:rPr lang="en-US"/>
              <a:t> </a:t>
            </a:r>
            <a:r>
              <a:rPr lang="en-US" err="1"/>
              <a:t>disposto</a:t>
            </a:r>
            <a:r>
              <a:rPr lang="en-US"/>
              <a:t> a </a:t>
            </a:r>
            <a:r>
              <a:rPr lang="en-US" err="1"/>
              <a:t>sacrificare</a:t>
            </a:r>
            <a:r>
              <a:rPr lang="en-US"/>
              <a:t> </a:t>
            </a:r>
            <a:r>
              <a:rPr lang="en-US" err="1"/>
              <a:t>parte</a:t>
            </a:r>
            <a:r>
              <a:rPr lang="en-US"/>
              <a:t> del </a:t>
            </a:r>
            <a:r>
              <a:rPr lang="en-US" err="1"/>
              <a:t>mio</a:t>
            </a:r>
            <a:r>
              <a:rPr lang="en-US"/>
              <a:t> tempo, </a:t>
            </a:r>
            <a:r>
              <a:rPr lang="en-US" err="1"/>
              <a:t>nonostante</a:t>
            </a:r>
            <a:r>
              <a:rPr lang="en-US"/>
              <a:t> il </a:t>
            </a:r>
            <a:r>
              <a:rPr lang="en-US" err="1"/>
              <a:t>risparmio</a:t>
            </a:r>
            <a:r>
              <a:rPr lang="en-US"/>
              <a:t> di tempo </a:t>
            </a:r>
            <a:r>
              <a:rPr lang="en-US" err="1"/>
              <a:t>sia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variabile</a:t>
            </a:r>
            <a:r>
              <a:rPr lang="en-US"/>
              <a:t> </a:t>
            </a:r>
            <a:r>
              <a:rPr lang="en-US" err="1"/>
              <a:t>importante</a:t>
            </a:r>
            <a:r>
              <a:rPr lang="en-US"/>
              <a:t> </a:t>
            </a:r>
            <a:r>
              <a:rPr lang="en-US" err="1"/>
              <a:t>tra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comportamenti</a:t>
            </a:r>
            <a:r>
              <a:rPr lang="en-US"/>
              <a:t> di </a:t>
            </a:r>
            <a:r>
              <a:rPr lang="en-US" err="1"/>
              <a:t>spesa</a:t>
            </a:r>
            <a:r>
              <a:rPr lang="en-US"/>
              <a:t>  …</a:t>
            </a:r>
            <a:r>
              <a:rPr lang="en-US" err="1"/>
              <a:t>dunque</a:t>
            </a:r>
            <a:r>
              <a:rPr lang="en-US"/>
              <a:t> </a:t>
            </a:r>
            <a:r>
              <a:rPr lang="en-US" err="1"/>
              <a:t>attenzione</a:t>
            </a:r>
            <a:r>
              <a:rPr lang="en-US"/>
              <a:t> per I retailer: </a:t>
            </a:r>
            <a:r>
              <a:rPr lang="en-US" err="1"/>
              <a:t>quali</a:t>
            </a:r>
            <a:r>
              <a:rPr lang="en-US"/>
              <a:t> </a:t>
            </a:r>
            <a:r>
              <a:rPr lang="en-US" err="1"/>
              <a:t>azioni</a:t>
            </a:r>
            <a:r>
              <a:rPr lang="en-US"/>
              <a:t> </a:t>
            </a:r>
            <a:r>
              <a:rPr lang="en-US" err="1"/>
              <a:t>occorre</a:t>
            </a:r>
            <a:r>
              <a:rPr lang="en-US"/>
              <a:t> </a:t>
            </a:r>
            <a:r>
              <a:rPr lang="en-US" err="1"/>
              <a:t>mettere</a:t>
            </a:r>
            <a:r>
              <a:rPr lang="en-US"/>
              <a:t> in </a:t>
            </a:r>
            <a:r>
              <a:rPr lang="en-US" err="1"/>
              <a:t>pista</a:t>
            </a:r>
            <a:r>
              <a:rPr lang="en-US"/>
              <a:t> per </a:t>
            </a:r>
            <a:r>
              <a:rPr lang="en-US" err="1"/>
              <a:t>recuperare</a:t>
            </a:r>
            <a:r>
              <a:rPr lang="en-US"/>
              <a:t> la </a:t>
            </a:r>
            <a:r>
              <a:rPr lang="en-US" err="1"/>
              <a:t>fedeltà</a:t>
            </a:r>
            <a:r>
              <a:rPr lang="en-US"/>
              <a:t> del </a:t>
            </a:r>
            <a:r>
              <a:rPr lang="en-US" err="1"/>
              <a:t>consumatore</a:t>
            </a:r>
            <a:r>
              <a:rPr lang="en-US"/>
              <a:t>?</a:t>
            </a:r>
            <a:endParaRPr lang="en-GB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05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Dopo le promozioni e dopo il prezzo, l’offerta diventa un tema importante che si esplica in una serie di declinazioni che vanno dall’attenzione alla salute, sostenibilità, varietà, disponibilità e soprattutto qualità: </a:t>
            </a:r>
            <a:r>
              <a:rPr kumimoji="0" lang="it-IT" sz="12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nel cambiare la marca abituale alla ricerca della promozione il consumatore non scende a compromessi, la qualità rimane un punto fermo (</a:t>
            </a:r>
            <a:r>
              <a:rPr lang="en-US" sz="2800" b="1">
                <a:solidFill>
                  <a:schemeClr val="bg2"/>
                </a:solidFill>
                <a:latin typeface="Century Gothic" panose="020B0502020202020204" pitchFamily="34" charset="0"/>
              </a:rPr>
              <a:t>47</a:t>
            </a:r>
            <a:r>
              <a:rPr lang="en-US" sz="1400" b="1">
                <a:solidFill>
                  <a:schemeClr val="bg2"/>
                </a:solidFill>
                <a:latin typeface="Century Gothic" panose="020B0502020202020204" pitchFamily="34" charset="0"/>
              </a:rPr>
              <a:t>%</a:t>
            </a:r>
            <a:r>
              <a: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lt"/>
                <a:cs typeface="+mn-lt"/>
              </a:rPr>
              <a:t>acquista in promozione se la marca piace)</a:t>
            </a:r>
            <a:r>
              <a:rPr kumimoji="0" lang="it-IT" sz="12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it-IT"/>
              <a:t>....Il prezzo è una contingenza....oltre al prezzo, oltre alla promozionalità retailer e consumatore si confrontano su quello che e l’offerta a scaffale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lt"/>
                <a:cs typeface="+mn-lt"/>
              </a:rPr>
              <a:t>Vedere per singola categoria dove è più importante l’assortimento e dire a voce (es sui prodotti surgelati, mentre sui prodotti per la pulizia della casa la promozionalità è saldamente on 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68F59-3D0C-4E2E-8891-FDD9E9325F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3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3.sv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9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3.wdp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tolunacorporate.com/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tolunacorporate.com/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tolunacorporate.com/" TargetMode="Externa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9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C270293A-417A-4762-B6BF-5C92DB81B7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oogle Shape;483;p43">
            <a:extLst>
              <a:ext uri="{FF2B5EF4-FFF2-40B4-BE49-F238E27FC236}">
                <a16:creationId xmlns:a16="http://schemas.microsoft.com/office/drawing/2014/main" id="{6BA296AD-88C4-4A3D-891B-D8806E96A3A9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9C19A938-00CE-4CCE-80A8-EE003418A83B}"/>
              </a:ext>
            </a:extLst>
          </p:cNvPr>
          <p:cNvSpPr/>
          <p:nvPr userDrawn="1"/>
        </p:nvSpPr>
        <p:spPr>
          <a:xfrm>
            <a:off x="612050" y="649568"/>
            <a:ext cx="3557325" cy="1767061"/>
          </a:xfrm>
          <a:prstGeom prst="roundRect">
            <a:avLst>
              <a:gd name="adj" fmla="val 242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695A1-5AB6-4FE7-82A5-35FD62857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5350" y="829341"/>
            <a:ext cx="2990850" cy="1433734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lang="en-US" sz="1600" b="1" i="0" spc="0" baseline="0" smtClean="0"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i="0" kern="1200" spc="0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i="0" kern="1200" spc="0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i="0" kern="1200" spc="0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i="0" kern="1200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>
              <a:lnSpc>
                <a:spcPct val="100000"/>
              </a:lnSpc>
              <a:defRPr/>
            </a:pPr>
            <a:r>
              <a:rPr lang="en-US" sz="1600" spc="0">
                <a:latin typeface="Century Gothic" panose="020B0502020202020204" pitchFamily="34" charset="0"/>
              </a:rPr>
              <a:t>Click to here to add textual context to the photo. In this box is room for maximum 5 lines of text. We advice not to use more on this slide.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5B035B3-6BEB-420B-801B-42BB3040D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6F8B20-7FB4-4CD1-A77D-A2CA647A9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0" y="-333946"/>
            <a:ext cx="3048000" cy="75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14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068E4-D3D8-654C-A7FE-6E6D952C4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3733800"/>
            <a:ext cx="5149850" cy="970280"/>
          </a:xfrm>
          <a:prstGeom prst="rect">
            <a:avLst/>
          </a:prstGeom>
        </p:spPr>
        <p:txBody>
          <a:bodyPr lIns="0" tIns="46800" rIns="0"/>
          <a:lstStyle>
            <a:lvl4pPr marL="180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</a:defRPr>
            </a:lvl4pPr>
          </a:lstStyle>
          <a:p>
            <a:pPr lvl="3"/>
            <a:r>
              <a:rPr lang="en-US"/>
              <a:t>Prepared for Client name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0A2967F-1D58-AC43-9E41-950AEA9A20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48750" y="728663"/>
            <a:ext cx="2376488" cy="1191577"/>
          </a:xfrm>
          <a:prstGeom prst="rect">
            <a:avLst/>
          </a:prstGeom>
        </p:spPr>
        <p:txBody>
          <a:bodyPr/>
          <a:lstStyle>
            <a:lvl1pPr marL="1800" marR="0" indent="0" algn="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bg1"/>
                </a:solidFill>
              </a:defRPr>
            </a:lvl1pPr>
          </a:lstStyle>
          <a:p>
            <a:pPr marL="1800" marR="0" lvl="0" indent="0" algn="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Client logo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B2C9B-B84A-EE4C-85E9-499F8E359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639" y="2393682"/>
            <a:ext cx="3936385" cy="1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80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C4D4C-FC22-2045-A20A-CCF31622B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639" y="2393682"/>
            <a:ext cx="3936385" cy="1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743C-01EA-A241-9BF1-59A7E3F47E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Add title here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C4D4C-FC22-2045-A20A-CCF31622B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700" y="5366654"/>
            <a:ext cx="30099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7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DE9E6-3969-884F-A38C-41F3377F6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5700" y="5366654"/>
            <a:ext cx="3009900" cy="12065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B0D3F71-83C3-AD41-BBB6-46C2738E80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173532" cy="6857999"/>
          </a:xfrm>
          <a:custGeom>
            <a:avLst/>
            <a:gdLst>
              <a:gd name="connsiteX0" fmla="*/ 0 w 5916613"/>
              <a:gd name="connsiteY0" fmla="*/ 0 h 6858000"/>
              <a:gd name="connsiteX1" fmla="*/ 5916613 w 5916613"/>
              <a:gd name="connsiteY1" fmla="*/ 0 h 6858000"/>
              <a:gd name="connsiteX2" fmla="*/ 5916613 w 5916613"/>
              <a:gd name="connsiteY2" fmla="*/ 6858000 h 6858000"/>
              <a:gd name="connsiteX3" fmla="*/ 0 w 5916613"/>
              <a:gd name="connsiteY3" fmla="*/ 6858000 h 6858000"/>
              <a:gd name="connsiteX4" fmla="*/ 0 w 5916613"/>
              <a:gd name="connsiteY4" fmla="*/ 0 h 6858000"/>
              <a:gd name="connsiteX0" fmla="*/ 0 w 8824333"/>
              <a:gd name="connsiteY0" fmla="*/ 0 h 6858000"/>
              <a:gd name="connsiteX1" fmla="*/ 5916613 w 8824333"/>
              <a:gd name="connsiteY1" fmla="*/ 0 h 6858000"/>
              <a:gd name="connsiteX2" fmla="*/ 8824332 w 8824333"/>
              <a:gd name="connsiteY2" fmla="*/ 3427141 h 6858000"/>
              <a:gd name="connsiteX3" fmla="*/ 5916613 w 8824333"/>
              <a:gd name="connsiteY3" fmla="*/ 6858000 h 6858000"/>
              <a:gd name="connsiteX4" fmla="*/ 0 w 8824333"/>
              <a:gd name="connsiteY4" fmla="*/ 6858000 h 6858000"/>
              <a:gd name="connsiteX5" fmla="*/ 0 w 8824333"/>
              <a:gd name="connsiteY5" fmla="*/ 0 h 6858000"/>
              <a:gd name="connsiteX0" fmla="*/ 0 w 8973258"/>
              <a:gd name="connsiteY0" fmla="*/ 0 h 6858000"/>
              <a:gd name="connsiteX1" fmla="*/ 5916613 w 8973258"/>
              <a:gd name="connsiteY1" fmla="*/ 0 h 6858000"/>
              <a:gd name="connsiteX2" fmla="*/ 8824332 w 8973258"/>
              <a:gd name="connsiteY2" fmla="*/ 3427141 h 6858000"/>
              <a:gd name="connsiteX3" fmla="*/ 5916613 w 8973258"/>
              <a:gd name="connsiteY3" fmla="*/ 6858000 h 6858000"/>
              <a:gd name="connsiteX4" fmla="*/ 0 w 8973258"/>
              <a:gd name="connsiteY4" fmla="*/ 6858000 h 6858000"/>
              <a:gd name="connsiteX5" fmla="*/ 0 w 8973258"/>
              <a:gd name="connsiteY5" fmla="*/ 0 h 6858000"/>
              <a:gd name="connsiteX0" fmla="*/ 0 w 8824332"/>
              <a:gd name="connsiteY0" fmla="*/ 0 h 6858000"/>
              <a:gd name="connsiteX1" fmla="*/ 5916613 w 8824332"/>
              <a:gd name="connsiteY1" fmla="*/ 0 h 6858000"/>
              <a:gd name="connsiteX2" fmla="*/ 8824332 w 8824332"/>
              <a:gd name="connsiteY2" fmla="*/ 3427141 h 6858000"/>
              <a:gd name="connsiteX3" fmla="*/ 5916613 w 8824332"/>
              <a:gd name="connsiteY3" fmla="*/ 6858000 h 6858000"/>
              <a:gd name="connsiteX4" fmla="*/ 0 w 8824332"/>
              <a:gd name="connsiteY4" fmla="*/ 6858000 h 6858000"/>
              <a:gd name="connsiteX5" fmla="*/ 0 w 8824332"/>
              <a:gd name="connsiteY5" fmla="*/ 0 h 6858000"/>
              <a:gd name="connsiteX0" fmla="*/ 0 w 8824332"/>
              <a:gd name="connsiteY0" fmla="*/ 0 h 6858000"/>
              <a:gd name="connsiteX1" fmla="*/ 5916613 w 8824332"/>
              <a:gd name="connsiteY1" fmla="*/ 0 h 6858000"/>
              <a:gd name="connsiteX2" fmla="*/ 8824332 w 8824332"/>
              <a:gd name="connsiteY2" fmla="*/ 3427141 h 6858000"/>
              <a:gd name="connsiteX3" fmla="*/ 5916613 w 8824332"/>
              <a:gd name="connsiteY3" fmla="*/ 6858000 h 6858000"/>
              <a:gd name="connsiteX4" fmla="*/ 0 w 8824332"/>
              <a:gd name="connsiteY4" fmla="*/ 6858000 h 6858000"/>
              <a:gd name="connsiteX5" fmla="*/ 0 w 8824332"/>
              <a:gd name="connsiteY5" fmla="*/ 0 h 6858000"/>
              <a:gd name="connsiteX0" fmla="*/ 0 w 8824332"/>
              <a:gd name="connsiteY0" fmla="*/ 0 h 6858000"/>
              <a:gd name="connsiteX1" fmla="*/ 4791788 w 8824332"/>
              <a:gd name="connsiteY1" fmla="*/ 0 h 6858000"/>
              <a:gd name="connsiteX2" fmla="*/ 8824332 w 8824332"/>
              <a:gd name="connsiteY2" fmla="*/ 3427141 h 6858000"/>
              <a:gd name="connsiteX3" fmla="*/ 5916613 w 8824332"/>
              <a:gd name="connsiteY3" fmla="*/ 6858000 h 6858000"/>
              <a:gd name="connsiteX4" fmla="*/ 0 w 8824332"/>
              <a:gd name="connsiteY4" fmla="*/ 6858000 h 6858000"/>
              <a:gd name="connsiteX5" fmla="*/ 0 w 8824332"/>
              <a:gd name="connsiteY5" fmla="*/ 0 h 6858000"/>
              <a:gd name="connsiteX0" fmla="*/ 0 w 8824332"/>
              <a:gd name="connsiteY0" fmla="*/ 0 h 6858000"/>
              <a:gd name="connsiteX1" fmla="*/ 4791788 w 8824332"/>
              <a:gd name="connsiteY1" fmla="*/ 0 h 6858000"/>
              <a:gd name="connsiteX2" fmla="*/ 8824332 w 8824332"/>
              <a:gd name="connsiteY2" fmla="*/ 3427141 h 6858000"/>
              <a:gd name="connsiteX3" fmla="*/ 4855158 w 8824332"/>
              <a:gd name="connsiteY3" fmla="*/ 6858000 h 6858000"/>
              <a:gd name="connsiteX4" fmla="*/ 0 w 8824332"/>
              <a:gd name="connsiteY4" fmla="*/ 6858000 h 6858000"/>
              <a:gd name="connsiteX5" fmla="*/ 0 w 8824332"/>
              <a:gd name="connsiteY5" fmla="*/ 0 h 6858000"/>
              <a:gd name="connsiteX0" fmla="*/ 0 w 8824332"/>
              <a:gd name="connsiteY0" fmla="*/ 0 h 6858000"/>
              <a:gd name="connsiteX1" fmla="*/ 4871002 w 8824332"/>
              <a:gd name="connsiteY1" fmla="*/ 0 h 6858000"/>
              <a:gd name="connsiteX2" fmla="*/ 8824332 w 8824332"/>
              <a:gd name="connsiteY2" fmla="*/ 3427141 h 6858000"/>
              <a:gd name="connsiteX3" fmla="*/ 4855158 w 8824332"/>
              <a:gd name="connsiteY3" fmla="*/ 6858000 h 6858000"/>
              <a:gd name="connsiteX4" fmla="*/ 0 w 8824332"/>
              <a:gd name="connsiteY4" fmla="*/ 6858000 h 6858000"/>
              <a:gd name="connsiteX5" fmla="*/ 0 w 8824332"/>
              <a:gd name="connsiteY5" fmla="*/ 0 h 6858000"/>
              <a:gd name="connsiteX0" fmla="*/ 0 w 8824332"/>
              <a:gd name="connsiteY0" fmla="*/ 0 h 6858000"/>
              <a:gd name="connsiteX1" fmla="*/ 4871002 w 8824332"/>
              <a:gd name="connsiteY1" fmla="*/ 0 h 6858000"/>
              <a:gd name="connsiteX2" fmla="*/ 8824332 w 8824332"/>
              <a:gd name="connsiteY2" fmla="*/ 3427141 h 6858000"/>
              <a:gd name="connsiteX3" fmla="*/ 4855158 w 8824332"/>
              <a:gd name="connsiteY3" fmla="*/ 6858000 h 6858000"/>
              <a:gd name="connsiteX4" fmla="*/ 0 w 8824332"/>
              <a:gd name="connsiteY4" fmla="*/ 6858000 h 6858000"/>
              <a:gd name="connsiteX5" fmla="*/ 0 w 882433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24332" h="6858000">
                <a:moveTo>
                  <a:pt x="0" y="0"/>
                </a:moveTo>
                <a:lnTo>
                  <a:pt x="4871002" y="0"/>
                </a:lnTo>
                <a:lnTo>
                  <a:pt x="8824332" y="3427141"/>
                </a:lnTo>
                <a:lnTo>
                  <a:pt x="48551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099CC"/>
          </a:solidFill>
        </p:spPr>
        <p:txBody>
          <a:bodyPr rIns="90000" anchor="ctr"/>
          <a:lstStyle>
            <a:lvl1pPr marL="18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image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C41941-01DE-1544-9F7A-5D08FDC33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388" y="1146219"/>
            <a:ext cx="5149850" cy="4551317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7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C96477-C82B-8A94-8A77-F31E18B04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97A6E-C37C-F5A2-0F3F-90A11BB57E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8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15576E-E0AB-BD5B-3B0A-B6C16C7A4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370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D43694-B735-0CAB-F283-F82495D70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20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903366A0-379B-4383-BF3E-C3E907EA7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370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1A84C-42E7-EE5E-6A9F-2E2457193B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5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993565-65F2-56DF-C389-E2A8E08BC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001DC-10F5-4493-BC05-FA271EFB6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40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6A7A72-C679-A86A-8837-D51A13D58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2E1B1D-604B-00FF-EAD6-33DDEB942A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87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82FB34-350A-B56C-3C0F-EB3704E65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4F668D-6374-7E19-C39D-5993EF4CB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277" y="233363"/>
            <a:ext cx="11732286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300256-AB32-4B9D-BC00-4B545F70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E16BF8-8133-4432-9471-926C9640C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400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82DCCB-F9D9-43CC-ACC3-F7F7C850AB11}"/>
              </a:ext>
            </a:extLst>
          </p:cNvPr>
          <p:cNvSpPr/>
          <p:nvPr userDrawn="1"/>
        </p:nvSpPr>
        <p:spPr>
          <a:xfrm>
            <a:off x="0" y="0"/>
            <a:ext cx="7040444" cy="685799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C15849F-6688-4336-B8E9-216A20AA8D3B}"/>
              </a:ext>
            </a:extLst>
          </p:cNvPr>
          <p:cNvSpPr/>
          <p:nvPr userDrawn="1"/>
        </p:nvSpPr>
        <p:spPr>
          <a:xfrm>
            <a:off x="5374719" y="1084845"/>
            <a:ext cx="5639065" cy="1288149"/>
          </a:xfrm>
          <a:custGeom>
            <a:avLst/>
            <a:gdLst>
              <a:gd name="connsiteX0" fmla="*/ 57091 w 5639065"/>
              <a:gd name="connsiteY0" fmla="*/ 0 h 1288149"/>
              <a:gd name="connsiteX1" fmla="*/ 1911696 w 5639065"/>
              <a:gd name="connsiteY1" fmla="*/ 0 h 1288149"/>
              <a:gd name="connsiteX2" fmla="*/ 2005136 w 5639065"/>
              <a:gd name="connsiteY2" fmla="*/ 0 h 1288149"/>
              <a:gd name="connsiteX3" fmla="*/ 5581974 w 5639065"/>
              <a:gd name="connsiteY3" fmla="*/ 0 h 1288149"/>
              <a:gd name="connsiteX4" fmla="*/ 5639065 w 5639065"/>
              <a:gd name="connsiteY4" fmla="*/ 57091 h 1288149"/>
              <a:gd name="connsiteX5" fmla="*/ 5639065 w 5639065"/>
              <a:gd name="connsiteY5" fmla="*/ 1231058 h 1288149"/>
              <a:gd name="connsiteX6" fmla="*/ 5581974 w 5639065"/>
              <a:gd name="connsiteY6" fmla="*/ 1288149 h 1288149"/>
              <a:gd name="connsiteX7" fmla="*/ 2005136 w 5639065"/>
              <a:gd name="connsiteY7" fmla="*/ 1288149 h 1288149"/>
              <a:gd name="connsiteX8" fmla="*/ 1911696 w 5639065"/>
              <a:gd name="connsiteY8" fmla="*/ 1288149 h 1288149"/>
              <a:gd name="connsiteX9" fmla="*/ 57091 w 5639065"/>
              <a:gd name="connsiteY9" fmla="*/ 1288149 h 1288149"/>
              <a:gd name="connsiteX10" fmla="*/ 0 w 5639065"/>
              <a:gd name="connsiteY10" fmla="*/ 1231058 h 1288149"/>
              <a:gd name="connsiteX11" fmla="*/ 0 w 5639065"/>
              <a:gd name="connsiteY11" fmla="*/ 57091 h 1288149"/>
              <a:gd name="connsiteX12" fmla="*/ 57091 w 5639065"/>
              <a:gd name="connsiteY12" fmla="*/ 0 h 128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39065" h="1288149">
                <a:moveTo>
                  <a:pt x="57091" y="0"/>
                </a:moveTo>
                <a:lnTo>
                  <a:pt x="1911696" y="0"/>
                </a:lnTo>
                <a:lnTo>
                  <a:pt x="2005136" y="0"/>
                </a:lnTo>
                <a:lnTo>
                  <a:pt x="5581974" y="0"/>
                </a:lnTo>
                <a:cubicBezTo>
                  <a:pt x="5613504" y="0"/>
                  <a:pt x="5639065" y="25561"/>
                  <a:pt x="5639065" y="57091"/>
                </a:cubicBezTo>
                <a:lnTo>
                  <a:pt x="5639065" y="1231058"/>
                </a:lnTo>
                <a:cubicBezTo>
                  <a:pt x="5639065" y="1262588"/>
                  <a:pt x="5613504" y="1288149"/>
                  <a:pt x="5581974" y="1288149"/>
                </a:cubicBezTo>
                <a:lnTo>
                  <a:pt x="2005136" y="1288149"/>
                </a:lnTo>
                <a:lnTo>
                  <a:pt x="1911696" y="1288149"/>
                </a:lnTo>
                <a:lnTo>
                  <a:pt x="57091" y="1288149"/>
                </a:lnTo>
                <a:cubicBezTo>
                  <a:pt x="25561" y="1288149"/>
                  <a:pt x="0" y="1262588"/>
                  <a:pt x="0" y="1231058"/>
                </a:cubicBezTo>
                <a:lnTo>
                  <a:pt x="0" y="57091"/>
                </a:lnTo>
                <a:cubicBezTo>
                  <a:pt x="0" y="25561"/>
                  <a:pt x="25561" y="0"/>
                  <a:pt x="570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47F36B-6DDB-47A1-8EF1-DC38C5B95ABF}"/>
              </a:ext>
            </a:extLst>
          </p:cNvPr>
          <p:cNvGrpSpPr/>
          <p:nvPr userDrawn="1"/>
        </p:nvGrpSpPr>
        <p:grpSpPr>
          <a:xfrm>
            <a:off x="1362612" y="1871343"/>
            <a:ext cx="3458793" cy="2981503"/>
            <a:chOff x="1278076" y="1807149"/>
            <a:chExt cx="3458793" cy="2981503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DD931872-363C-4F27-ACCD-7D249CF0B67B}"/>
                </a:ext>
              </a:extLst>
            </p:cNvPr>
            <p:cNvSpPr txBox="1">
              <a:spLocks/>
            </p:cNvSpPr>
            <p:nvPr/>
          </p:nvSpPr>
          <p:spPr>
            <a:xfrm>
              <a:off x="1278076" y="1807149"/>
              <a:ext cx="3458793" cy="298150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200" b="1" i="0" kern="1200" spc="-100" baseline="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What makes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unique</a:t>
              </a:r>
            </a:p>
          </p:txBody>
        </p:sp>
        <p:pic>
          <p:nvPicPr>
            <p:cNvPr id="20" name="Google Shape;1425;p1">
              <a:extLst>
                <a:ext uri="{FF2B5EF4-FFF2-40B4-BE49-F238E27FC236}">
                  <a16:creationId xmlns:a16="http://schemas.microsoft.com/office/drawing/2014/main" id="{48A963C2-9AF6-4033-BE3F-F4C1CF3FB774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184"/>
            <a:stretch/>
          </p:blipFill>
          <p:spPr>
            <a:xfrm>
              <a:off x="1313744" y="3004801"/>
              <a:ext cx="3037725" cy="1130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Freeform 44">
            <a:extLst>
              <a:ext uri="{FF2B5EF4-FFF2-40B4-BE49-F238E27FC236}">
                <a16:creationId xmlns:a16="http://schemas.microsoft.com/office/drawing/2014/main" id="{91C9B723-8E93-4E31-ABDF-2473D9931BA8}"/>
              </a:ext>
            </a:extLst>
          </p:cNvPr>
          <p:cNvSpPr/>
          <p:nvPr userDrawn="1"/>
        </p:nvSpPr>
        <p:spPr>
          <a:xfrm rot="5400000">
            <a:off x="4546971" y="1507044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53703EF6-35EA-44D9-9A63-326D503DD9C8}"/>
              </a:ext>
            </a:extLst>
          </p:cNvPr>
          <p:cNvSpPr/>
          <p:nvPr userDrawn="1"/>
        </p:nvSpPr>
        <p:spPr>
          <a:xfrm rot="5400000">
            <a:off x="4546928" y="3081556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AFD820A1-003D-4019-8C36-D23E339AEBC2}"/>
              </a:ext>
            </a:extLst>
          </p:cNvPr>
          <p:cNvSpPr/>
          <p:nvPr userDrawn="1"/>
        </p:nvSpPr>
        <p:spPr>
          <a:xfrm rot="5400000">
            <a:off x="4546927" y="4598411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B427047-A6E3-488A-8230-D33A4CECB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30B8DC4-AFB6-4774-B47D-4A3EAAB24A34}"/>
              </a:ext>
            </a:extLst>
          </p:cNvPr>
          <p:cNvSpPr/>
          <p:nvPr userDrawn="1"/>
        </p:nvSpPr>
        <p:spPr>
          <a:xfrm>
            <a:off x="5374720" y="4186832"/>
            <a:ext cx="5639064" cy="1292024"/>
          </a:xfrm>
          <a:custGeom>
            <a:avLst/>
            <a:gdLst>
              <a:gd name="connsiteX0" fmla="*/ 42470 w 5639064"/>
              <a:gd name="connsiteY0" fmla="*/ 0 h 1292024"/>
              <a:gd name="connsiteX1" fmla="*/ 2019756 w 5639064"/>
              <a:gd name="connsiteY1" fmla="*/ 0 h 1292024"/>
              <a:gd name="connsiteX2" fmla="*/ 2029112 w 5639064"/>
              <a:gd name="connsiteY2" fmla="*/ 3875 h 1292024"/>
              <a:gd name="connsiteX3" fmla="*/ 5581973 w 5639064"/>
              <a:gd name="connsiteY3" fmla="*/ 3875 h 1292024"/>
              <a:gd name="connsiteX4" fmla="*/ 5639064 w 5639064"/>
              <a:gd name="connsiteY4" fmla="*/ 60966 h 1292024"/>
              <a:gd name="connsiteX5" fmla="*/ 5639064 w 5639064"/>
              <a:gd name="connsiteY5" fmla="*/ 1234933 h 1292024"/>
              <a:gd name="connsiteX6" fmla="*/ 5581973 w 5639064"/>
              <a:gd name="connsiteY6" fmla="*/ 1292024 h 1292024"/>
              <a:gd name="connsiteX7" fmla="*/ 1911695 w 5639064"/>
              <a:gd name="connsiteY7" fmla="*/ 1292024 h 1292024"/>
              <a:gd name="connsiteX8" fmla="*/ 1892502 w 5639064"/>
              <a:gd name="connsiteY8" fmla="*/ 1288149 h 1292024"/>
              <a:gd name="connsiteX9" fmla="*/ 42470 w 5639064"/>
              <a:gd name="connsiteY9" fmla="*/ 1288149 h 1292024"/>
              <a:gd name="connsiteX10" fmla="*/ 0 w 5639064"/>
              <a:gd name="connsiteY10" fmla="*/ 1245679 h 1292024"/>
              <a:gd name="connsiteX11" fmla="*/ 0 w 5639064"/>
              <a:gd name="connsiteY11" fmla="*/ 42470 h 1292024"/>
              <a:gd name="connsiteX12" fmla="*/ 42470 w 5639064"/>
              <a:gd name="connsiteY12" fmla="*/ 0 h 12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39064" h="1292024">
                <a:moveTo>
                  <a:pt x="42470" y="0"/>
                </a:moveTo>
                <a:lnTo>
                  <a:pt x="2019756" y="0"/>
                </a:lnTo>
                <a:lnTo>
                  <a:pt x="2029112" y="3875"/>
                </a:lnTo>
                <a:lnTo>
                  <a:pt x="5581973" y="3875"/>
                </a:lnTo>
                <a:cubicBezTo>
                  <a:pt x="5613503" y="3875"/>
                  <a:pt x="5639064" y="29436"/>
                  <a:pt x="5639064" y="60966"/>
                </a:cubicBezTo>
                <a:lnTo>
                  <a:pt x="5639064" y="1234933"/>
                </a:lnTo>
                <a:cubicBezTo>
                  <a:pt x="5639064" y="1266463"/>
                  <a:pt x="5613503" y="1292024"/>
                  <a:pt x="5581973" y="1292024"/>
                </a:cubicBezTo>
                <a:lnTo>
                  <a:pt x="1911695" y="1292024"/>
                </a:lnTo>
                <a:lnTo>
                  <a:pt x="1892502" y="1288149"/>
                </a:lnTo>
                <a:lnTo>
                  <a:pt x="42470" y="1288149"/>
                </a:lnTo>
                <a:cubicBezTo>
                  <a:pt x="19014" y="1288149"/>
                  <a:pt x="0" y="1269135"/>
                  <a:pt x="0" y="1245679"/>
                </a:cubicBezTo>
                <a:lnTo>
                  <a:pt x="0" y="42470"/>
                </a:lnTo>
                <a:cubicBezTo>
                  <a:pt x="0" y="19014"/>
                  <a:pt x="19014" y="0"/>
                  <a:pt x="42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EBA54E6-5022-4560-816D-AF7ECA4A98EF}"/>
              </a:ext>
            </a:extLst>
          </p:cNvPr>
          <p:cNvSpPr/>
          <p:nvPr userDrawn="1"/>
        </p:nvSpPr>
        <p:spPr>
          <a:xfrm>
            <a:off x="5374720" y="2625125"/>
            <a:ext cx="5639064" cy="1296267"/>
          </a:xfrm>
          <a:custGeom>
            <a:avLst/>
            <a:gdLst>
              <a:gd name="connsiteX0" fmla="*/ 64395 w 5639064"/>
              <a:gd name="connsiteY0" fmla="*/ 0 h 1296267"/>
              <a:gd name="connsiteX1" fmla="*/ 1997831 w 5639064"/>
              <a:gd name="connsiteY1" fmla="*/ 0 h 1296267"/>
              <a:gd name="connsiteX2" fmla="*/ 2022897 w 5639064"/>
              <a:gd name="connsiteY2" fmla="*/ 5060 h 1296267"/>
              <a:gd name="connsiteX3" fmla="*/ 2027431 w 5639064"/>
              <a:gd name="connsiteY3" fmla="*/ 8118 h 1296267"/>
              <a:gd name="connsiteX4" fmla="*/ 5581973 w 5639064"/>
              <a:gd name="connsiteY4" fmla="*/ 8118 h 1296267"/>
              <a:gd name="connsiteX5" fmla="*/ 5639064 w 5639064"/>
              <a:gd name="connsiteY5" fmla="*/ 65209 h 1296267"/>
              <a:gd name="connsiteX6" fmla="*/ 5639064 w 5639064"/>
              <a:gd name="connsiteY6" fmla="*/ 1239176 h 1296267"/>
              <a:gd name="connsiteX7" fmla="*/ 5581973 w 5639064"/>
              <a:gd name="connsiteY7" fmla="*/ 1296267 h 1296267"/>
              <a:gd name="connsiteX8" fmla="*/ 1911695 w 5639064"/>
              <a:gd name="connsiteY8" fmla="*/ 1296267 h 1296267"/>
              <a:gd name="connsiteX9" fmla="*/ 1889473 w 5639064"/>
              <a:gd name="connsiteY9" fmla="*/ 1291781 h 1296267"/>
              <a:gd name="connsiteX10" fmla="*/ 1884087 w 5639064"/>
              <a:gd name="connsiteY10" fmla="*/ 1288149 h 1296267"/>
              <a:gd name="connsiteX11" fmla="*/ 64395 w 5639064"/>
              <a:gd name="connsiteY11" fmla="*/ 1288149 h 1296267"/>
              <a:gd name="connsiteX12" fmla="*/ 0 w 5639064"/>
              <a:gd name="connsiteY12" fmla="*/ 1223754 h 1296267"/>
              <a:gd name="connsiteX13" fmla="*/ 0 w 5639064"/>
              <a:gd name="connsiteY13" fmla="*/ 64395 h 1296267"/>
              <a:gd name="connsiteX14" fmla="*/ 64395 w 5639064"/>
              <a:gd name="connsiteY14" fmla="*/ 0 h 129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39064" h="1296267">
                <a:moveTo>
                  <a:pt x="64395" y="0"/>
                </a:moveTo>
                <a:lnTo>
                  <a:pt x="1997831" y="0"/>
                </a:lnTo>
                <a:cubicBezTo>
                  <a:pt x="2006722" y="0"/>
                  <a:pt x="2015193" y="1802"/>
                  <a:pt x="2022897" y="5060"/>
                </a:cubicBezTo>
                <a:lnTo>
                  <a:pt x="2027431" y="8118"/>
                </a:lnTo>
                <a:lnTo>
                  <a:pt x="5581973" y="8118"/>
                </a:lnTo>
                <a:cubicBezTo>
                  <a:pt x="5613503" y="8118"/>
                  <a:pt x="5639064" y="33679"/>
                  <a:pt x="5639064" y="65209"/>
                </a:cubicBezTo>
                <a:lnTo>
                  <a:pt x="5639064" y="1239176"/>
                </a:lnTo>
                <a:cubicBezTo>
                  <a:pt x="5639064" y="1270706"/>
                  <a:pt x="5613503" y="1296267"/>
                  <a:pt x="5581973" y="1296267"/>
                </a:cubicBezTo>
                <a:lnTo>
                  <a:pt x="1911695" y="1296267"/>
                </a:lnTo>
                <a:cubicBezTo>
                  <a:pt x="1903813" y="1296267"/>
                  <a:pt x="1896303" y="1294670"/>
                  <a:pt x="1889473" y="1291781"/>
                </a:cubicBezTo>
                <a:lnTo>
                  <a:pt x="1884087" y="1288149"/>
                </a:lnTo>
                <a:lnTo>
                  <a:pt x="64395" y="1288149"/>
                </a:lnTo>
                <a:cubicBezTo>
                  <a:pt x="28831" y="1288149"/>
                  <a:pt x="0" y="1259318"/>
                  <a:pt x="0" y="1223754"/>
                </a:cubicBezTo>
                <a:lnTo>
                  <a:pt x="0" y="64395"/>
                </a:lnTo>
                <a:cubicBezTo>
                  <a:pt x="0" y="28831"/>
                  <a:pt x="28831" y="0"/>
                  <a:pt x="643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07C30-36D2-4C0C-A392-4DE15AFD24DF}"/>
              </a:ext>
            </a:extLst>
          </p:cNvPr>
          <p:cNvSpPr txBox="1"/>
          <p:nvPr userDrawn="1"/>
        </p:nvSpPr>
        <p:spPr>
          <a:xfrm>
            <a:off x="7640998" y="4450990"/>
            <a:ext cx="3054733" cy="7940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ts val="1400"/>
              </a:lnSpc>
              <a:defRPr/>
            </a:pPr>
            <a:r>
              <a:rPr lang="en-US" sz="100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Our panel connects you to a social voting network of over 30 million consumers in 70+ countries. Advanced targeting capabilities including access to the Chinese marketplace.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2F4D5-F737-4515-9A72-A958AAFBBF07}"/>
              </a:ext>
            </a:extLst>
          </p:cNvPr>
          <p:cNvSpPr txBox="1"/>
          <p:nvPr userDrawn="1"/>
        </p:nvSpPr>
        <p:spPr>
          <a:xfrm>
            <a:off x="7640997" y="2972681"/>
            <a:ext cx="3054734" cy="6144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ts val="1400"/>
              </a:lnSpc>
              <a:defRPr/>
            </a:pPr>
            <a:r>
              <a:rPr lang="en-US" sz="100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Our end-to-end custom services and insight methodologies powered by Harris Interactive to support your brand strategy.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76C89-2A09-4F4F-8545-D7698EDBE775}"/>
              </a:ext>
            </a:extLst>
          </p:cNvPr>
          <p:cNvSpPr txBox="1"/>
          <p:nvPr userDrawn="1"/>
        </p:nvSpPr>
        <p:spPr>
          <a:xfrm>
            <a:off x="7640998" y="1421687"/>
            <a:ext cx="2948716" cy="6144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ts val="1400"/>
              </a:lnSpc>
              <a:defRPr/>
            </a:pPr>
            <a:r>
              <a:rPr lang="en-US" sz="100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We provide cutting-edge research capabilities through our platform and ongoing tech innovation.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9BF12D-96CF-44E8-8DA8-66EAC431236B}"/>
              </a:ext>
            </a:extLst>
          </p:cNvPr>
          <p:cNvSpPr txBox="1"/>
          <p:nvPr userDrawn="1"/>
        </p:nvSpPr>
        <p:spPr>
          <a:xfrm>
            <a:off x="5612336" y="1442046"/>
            <a:ext cx="1993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Tomorrow’s technology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14CA8-F6CC-465E-A3B9-83A3345A1FC4}"/>
              </a:ext>
            </a:extLst>
          </p:cNvPr>
          <p:cNvSpPr txBox="1"/>
          <p:nvPr userDrawn="1"/>
        </p:nvSpPr>
        <p:spPr>
          <a:xfrm>
            <a:off x="5612336" y="3021665"/>
            <a:ext cx="2130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Service and methodology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5DFF25-293D-4BD7-81BB-D5A0A3CD4195}"/>
              </a:ext>
            </a:extLst>
          </p:cNvPr>
          <p:cNvSpPr txBox="1"/>
          <p:nvPr userDrawn="1"/>
        </p:nvSpPr>
        <p:spPr>
          <a:xfrm>
            <a:off x="5615386" y="4428830"/>
            <a:ext cx="1896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Toluna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Influencers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panel</a:t>
            </a:r>
          </a:p>
        </p:txBody>
      </p:sp>
    </p:spTree>
    <p:extLst>
      <p:ext uri="{BB962C8B-B14F-4D97-AF65-F5344CB8AC3E}">
        <p14:creationId xmlns:p14="http://schemas.microsoft.com/office/powerpoint/2010/main" val="35006339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5993D-48A0-15F7-3BC4-F11E86266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E0B38-C3F7-538F-EF5F-A20877652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98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ooter Placeholder 4">
            <a:extLst>
              <a:ext uri="{FF2B5EF4-FFF2-40B4-BE49-F238E27FC236}">
                <a16:creationId xmlns:a16="http://schemas.microsoft.com/office/drawing/2014/main" id="{4C942867-FC4E-4B95-82EB-174180A9B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2C8C0-1DB4-9679-277C-FE71AACE8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61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C3263B-E7C8-F949-DF47-534DFB5DD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FB3AE2-1CB0-D487-5985-8E98F2048A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6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E3D848-F4A9-A470-D4DE-AA8BFD1B7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A0B58-1C4E-59B3-3DD0-664198F66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375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F802340-8E07-4456-6EC0-9236AAF5C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39756-F83B-0B27-10CB-C7033DEC8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990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2CDB10-A548-B53F-B684-BE86A8C98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B9061D-5801-B7BF-5D69-A9E23B5FB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159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5D5882-D22A-44FB-83CB-974084D270BC}"/>
              </a:ext>
            </a:extLst>
          </p:cNvPr>
          <p:cNvSpPr/>
          <p:nvPr userDrawn="1"/>
        </p:nvSpPr>
        <p:spPr>
          <a:xfrm>
            <a:off x="1" y="0"/>
            <a:ext cx="7828604" cy="685799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D30FBD00-7FE2-4269-B3C2-7D7468DF7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B0FCF-BEFF-1DC2-79C7-B9B798EBD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41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14FA5E-7302-33B5-73B8-2B420BDEA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1CB336-EC49-5C70-7553-2F0E2D7EA4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0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F9DB025-F823-4D63-993F-3C7083EF457E}"/>
              </a:ext>
            </a:extLst>
          </p:cNvPr>
          <p:cNvSpPr txBox="1">
            <a:spLocks/>
          </p:cNvSpPr>
          <p:nvPr userDrawn="1"/>
        </p:nvSpPr>
        <p:spPr>
          <a:xfrm>
            <a:off x="650060" y="776064"/>
            <a:ext cx="2759597" cy="163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Global Respondent Access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79E134-F365-4F61-B3F8-86D1DC76482B}"/>
              </a:ext>
            </a:extLst>
          </p:cNvPr>
          <p:cNvGrpSpPr/>
          <p:nvPr userDrawn="1"/>
        </p:nvGrpSpPr>
        <p:grpSpPr>
          <a:xfrm>
            <a:off x="5554877" y="41997"/>
            <a:ext cx="6774004" cy="6774004"/>
            <a:chOff x="2885658" y="41997"/>
            <a:chExt cx="6774004" cy="67740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91F515-E94E-43A1-A0D3-617EFC06942A}"/>
                </a:ext>
              </a:extLst>
            </p:cNvPr>
            <p:cNvSpPr/>
            <p:nvPr/>
          </p:nvSpPr>
          <p:spPr>
            <a:xfrm>
              <a:off x="3802333" y="958672"/>
              <a:ext cx="4940654" cy="4940654"/>
            </a:xfrm>
            <a:prstGeom prst="ellipse">
              <a:avLst/>
            </a:prstGeom>
            <a:noFill/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09B488-76E0-4433-A52C-BEF0E3354C94}"/>
                </a:ext>
              </a:extLst>
            </p:cNvPr>
            <p:cNvSpPr/>
            <p:nvPr/>
          </p:nvSpPr>
          <p:spPr>
            <a:xfrm>
              <a:off x="2885658" y="41997"/>
              <a:ext cx="6774004" cy="6774004"/>
            </a:xfrm>
            <a:prstGeom prst="ellipse">
              <a:avLst/>
            </a:prstGeom>
            <a:noFill/>
            <a:ln w="12700">
              <a:solidFill>
                <a:schemeClr val="bg1">
                  <a:alpha val="22138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76985F-23E9-4B5E-97D0-41B25998336E}"/>
                </a:ext>
              </a:extLst>
            </p:cNvPr>
            <p:cNvSpPr/>
            <p:nvPr/>
          </p:nvSpPr>
          <p:spPr>
            <a:xfrm>
              <a:off x="4007675" y="1164014"/>
              <a:ext cx="4529970" cy="4529971"/>
            </a:xfrm>
            <a:prstGeom prst="ellipse">
              <a:avLst/>
            </a:prstGeom>
            <a:solidFill>
              <a:schemeClr val="bg1">
                <a:alpha val="18023"/>
              </a:schemeClr>
            </a:solidFill>
            <a:ln>
              <a:noFill/>
            </a:ln>
            <a:effectLst>
              <a:outerShdw blurRad="635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86AFF-3C26-4D2D-889A-5B0616204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383" y="1600043"/>
            <a:ext cx="3657913" cy="3657913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CCC4F2-7EE4-4E82-A18B-D31EA888C90E}"/>
              </a:ext>
            </a:extLst>
          </p:cNvPr>
          <p:cNvGrpSpPr/>
          <p:nvPr userDrawn="1"/>
        </p:nvGrpSpPr>
        <p:grpSpPr>
          <a:xfrm>
            <a:off x="7834059" y="3145889"/>
            <a:ext cx="2269611" cy="566220"/>
            <a:chOff x="977666" y="4650793"/>
            <a:chExt cx="2269611" cy="566220"/>
          </a:xfrm>
        </p:grpSpPr>
        <p:sp>
          <p:nvSpPr>
            <p:cNvPr id="16" name="Rounded Rectangle 529">
              <a:extLst>
                <a:ext uri="{FF2B5EF4-FFF2-40B4-BE49-F238E27FC236}">
                  <a16:creationId xmlns:a16="http://schemas.microsoft.com/office/drawing/2014/main" id="{B51BF781-1A8E-43AD-B5AB-59E495BEA113}"/>
                </a:ext>
              </a:extLst>
            </p:cNvPr>
            <p:cNvSpPr/>
            <p:nvPr/>
          </p:nvSpPr>
          <p:spPr>
            <a:xfrm>
              <a:off x="977666" y="4650793"/>
              <a:ext cx="2269611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1905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Members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17" name="Rounded Rectangle 530">
              <a:extLst>
                <a:ext uri="{FF2B5EF4-FFF2-40B4-BE49-F238E27FC236}">
                  <a16:creationId xmlns:a16="http://schemas.microsoft.com/office/drawing/2014/main" id="{CEBA8C98-6905-42BC-9A91-AAF01DD89CEB}"/>
                </a:ext>
              </a:extLst>
            </p:cNvPr>
            <p:cNvSpPr/>
            <p:nvPr/>
          </p:nvSpPr>
          <p:spPr>
            <a:xfrm>
              <a:off x="1035812" y="4711544"/>
              <a:ext cx="864300" cy="458940"/>
            </a:xfrm>
            <a:prstGeom prst="roundRect">
              <a:avLst>
                <a:gd name="adj" fmla="val 0"/>
              </a:avLst>
            </a:prstGeom>
            <a:solidFill>
              <a:srgbClr val="00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43m+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C2073C-C489-4BFE-9DD2-23EB0A518EA1}"/>
              </a:ext>
            </a:extLst>
          </p:cNvPr>
          <p:cNvGrpSpPr/>
          <p:nvPr userDrawn="1"/>
        </p:nvGrpSpPr>
        <p:grpSpPr>
          <a:xfrm>
            <a:off x="3667885" y="1296662"/>
            <a:ext cx="2928697" cy="4278395"/>
            <a:chOff x="3667885" y="1296662"/>
            <a:chExt cx="2928697" cy="4278395"/>
          </a:xfrm>
        </p:grpSpPr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4A478954-2A65-45F7-AF23-E153D472F6A9}"/>
                </a:ext>
              </a:extLst>
            </p:cNvPr>
            <p:cNvSpPr/>
            <p:nvPr/>
          </p:nvSpPr>
          <p:spPr>
            <a:xfrm flipH="1">
              <a:off x="4189451" y="129705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ounded Rectangle 31">
              <a:extLst>
                <a:ext uri="{FF2B5EF4-FFF2-40B4-BE49-F238E27FC236}">
                  <a16:creationId xmlns:a16="http://schemas.microsoft.com/office/drawing/2014/main" id="{0C8E8F74-D82F-438E-B63D-A1484867B127}"/>
                </a:ext>
              </a:extLst>
            </p:cNvPr>
            <p:cNvSpPr/>
            <p:nvPr/>
          </p:nvSpPr>
          <p:spPr>
            <a:xfrm flipH="1">
              <a:off x="3870181" y="2224704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20C8BC7E-B887-4C49-9AE8-9A2E4A3F49A3}"/>
                </a:ext>
              </a:extLst>
            </p:cNvPr>
            <p:cNvSpPr/>
            <p:nvPr/>
          </p:nvSpPr>
          <p:spPr>
            <a:xfrm flipH="1">
              <a:off x="3667885" y="3151873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ounded Rectangle 33">
              <a:extLst>
                <a:ext uri="{FF2B5EF4-FFF2-40B4-BE49-F238E27FC236}">
                  <a16:creationId xmlns:a16="http://schemas.microsoft.com/office/drawing/2014/main" id="{20C52F45-EC56-4D40-B8BE-F542E2361E7B}"/>
                </a:ext>
              </a:extLst>
            </p:cNvPr>
            <p:cNvSpPr/>
            <p:nvPr/>
          </p:nvSpPr>
          <p:spPr>
            <a:xfrm flipH="1">
              <a:off x="3858637" y="407962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ounded Rectangle 34">
              <a:extLst>
                <a:ext uri="{FF2B5EF4-FFF2-40B4-BE49-F238E27FC236}">
                  <a16:creationId xmlns:a16="http://schemas.microsoft.com/office/drawing/2014/main" id="{E44BA46E-6495-4AB8-A43A-6BC6836CBE56}"/>
                </a:ext>
              </a:extLst>
            </p:cNvPr>
            <p:cNvSpPr/>
            <p:nvPr/>
          </p:nvSpPr>
          <p:spPr>
            <a:xfrm flipH="1">
              <a:off x="4189451" y="500883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57B0F1-C1BF-4C2B-803F-9C2E5AE8C691}"/>
                </a:ext>
              </a:extLst>
            </p:cNvPr>
            <p:cNvGrpSpPr/>
            <p:nvPr/>
          </p:nvGrpSpPr>
          <p:grpSpPr>
            <a:xfrm>
              <a:off x="3670081" y="3147537"/>
              <a:ext cx="2404896" cy="566220"/>
              <a:chOff x="3906500" y="5334744"/>
              <a:chExt cx="2404896" cy="566220"/>
            </a:xfrm>
            <a:solidFill>
              <a:schemeClr val="bg1"/>
            </a:solidFill>
          </p:grpSpPr>
          <p:sp>
            <p:nvSpPr>
              <p:cNvPr id="37" name="Rounded Rectangle 66">
                <a:extLst>
                  <a:ext uri="{FF2B5EF4-FFF2-40B4-BE49-F238E27FC236}">
                    <a16:creationId xmlns:a16="http://schemas.microsoft.com/office/drawing/2014/main" id="{5E7920E3-39C7-442B-8E03-E7ED1D85E681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2404896" cy="566220"/>
              </a:xfrm>
              <a:prstGeom prst="roundRect">
                <a:avLst>
                  <a:gd name="adj" fmla="val 695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38" name="Rounded Rectangle 67">
                <a:extLst>
                  <a:ext uri="{FF2B5EF4-FFF2-40B4-BE49-F238E27FC236}">
                    <a16:creationId xmlns:a16="http://schemas.microsoft.com/office/drawing/2014/main" id="{6C11CE4B-7AD5-48C5-9251-FFF5B4CA2737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962248" cy="458940"/>
              </a:xfrm>
              <a:prstGeom prst="roundRect">
                <a:avLst>
                  <a:gd name="adj" fmla="val 6958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8.1m+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FD4744-C83F-4E52-841E-58A9B002DBBE}"/>
                </a:ext>
              </a:extLst>
            </p:cNvPr>
            <p:cNvGrpSpPr/>
            <p:nvPr/>
          </p:nvGrpSpPr>
          <p:grpSpPr>
            <a:xfrm>
              <a:off x="3861314" y="4079628"/>
              <a:ext cx="2404896" cy="566220"/>
              <a:chOff x="4428106" y="5338791"/>
              <a:chExt cx="2404896" cy="566220"/>
            </a:xfrm>
            <a:solidFill>
              <a:schemeClr val="bg1"/>
            </a:solidFill>
          </p:grpSpPr>
          <p:sp>
            <p:nvSpPr>
              <p:cNvPr id="35" name="Rounded Rectangle 64">
                <a:extLst>
                  <a:ext uri="{FF2B5EF4-FFF2-40B4-BE49-F238E27FC236}">
                    <a16:creationId xmlns:a16="http://schemas.microsoft.com/office/drawing/2014/main" id="{72BC4F85-932E-43CF-AD47-B5D2678EC924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2404896" cy="566220"/>
              </a:xfrm>
              <a:prstGeom prst="roundRect">
                <a:avLst>
                  <a:gd name="adj" fmla="val 695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36" name="Rounded Rectangle 65">
                <a:extLst>
                  <a:ext uri="{FF2B5EF4-FFF2-40B4-BE49-F238E27FC236}">
                    <a16:creationId xmlns:a16="http://schemas.microsoft.com/office/drawing/2014/main" id="{FC79E4CD-901D-45C7-889B-0BAAF0EBDC93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962248" cy="458940"/>
              </a:xfrm>
              <a:prstGeom prst="roundRect">
                <a:avLst>
                  <a:gd name="adj" fmla="val 6958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4.7m+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11A2002-1810-4FCF-99C3-2C00589BB97C}"/>
                </a:ext>
              </a:extLst>
            </p:cNvPr>
            <p:cNvGrpSpPr/>
            <p:nvPr/>
          </p:nvGrpSpPr>
          <p:grpSpPr>
            <a:xfrm>
              <a:off x="3871744" y="2228460"/>
              <a:ext cx="2404897" cy="566220"/>
              <a:chOff x="4634482" y="2559579"/>
              <a:chExt cx="2404897" cy="566220"/>
            </a:xfrm>
            <a:solidFill>
              <a:schemeClr val="bg1"/>
            </a:solidFill>
          </p:grpSpPr>
          <p:sp>
            <p:nvSpPr>
              <p:cNvPr id="33" name="Rounded Rectangle 62">
                <a:extLst>
                  <a:ext uri="{FF2B5EF4-FFF2-40B4-BE49-F238E27FC236}">
                    <a16:creationId xmlns:a16="http://schemas.microsoft.com/office/drawing/2014/main" id="{E7490654-DCB1-4389-BAF1-86DBD09597E2}"/>
                  </a:ext>
                </a:extLst>
              </p:cNvPr>
              <p:cNvSpPr/>
              <p:nvPr/>
            </p:nvSpPr>
            <p:spPr>
              <a:xfrm>
                <a:off x="4634482" y="2559579"/>
                <a:ext cx="2404897" cy="566220"/>
              </a:xfrm>
              <a:prstGeom prst="roundRect">
                <a:avLst>
                  <a:gd name="adj" fmla="val 695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34" name="Rounded Rectangle 63">
                <a:extLst>
                  <a:ext uri="{FF2B5EF4-FFF2-40B4-BE49-F238E27FC236}">
                    <a16:creationId xmlns:a16="http://schemas.microsoft.com/office/drawing/2014/main" id="{94F639B5-54A1-4615-BFED-0FDDDD5A2058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962248" cy="458940"/>
              </a:xfrm>
              <a:prstGeom prst="roundRect">
                <a:avLst>
                  <a:gd name="adj" fmla="val 6958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11.6m+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521420-55B3-440F-9D08-A07A689B85CA}"/>
                </a:ext>
              </a:extLst>
            </p:cNvPr>
            <p:cNvGrpSpPr/>
            <p:nvPr/>
          </p:nvGrpSpPr>
          <p:grpSpPr>
            <a:xfrm>
              <a:off x="4191685" y="5008837"/>
              <a:ext cx="2404897" cy="566220"/>
              <a:chOff x="4433298" y="3483867"/>
              <a:chExt cx="2404897" cy="566220"/>
            </a:xfrm>
            <a:solidFill>
              <a:schemeClr val="bg1"/>
            </a:solidFill>
          </p:grpSpPr>
          <p:sp>
            <p:nvSpPr>
              <p:cNvPr id="32" name="Rounded Rectangle 61">
                <a:extLst>
                  <a:ext uri="{FF2B5EF4-FFF2-40B4-BE49-F238E27FC236}">
                    <a16:creationId xmlns:a16="http://schemas.microsoft.com/office/drawing/2014/main" id="{A635BF71-912D-43FE-BB27-6F061850FC48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962248" cy="458940"/>
              </a:xfrm>
              <a:prstGeom prst="roundRect">
                <a:avLst>
                  <a:gd name="adj" fmla="val 6958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1.9m+</a:t>
                </a:r>
              </a:p>
            </p:txBody>
          </p:sp>
          <p:sp>
            <p:nvSpPr>
              <p:cNvPr id="31" name="Rounded Rectangle 60">
                <a:extLst>
                  <a:ext uri="{FF2B5EF4-FFF2-40B4-BE49-F238E27FC236}">
                    <a16:creationId xmlns:a16="http://schemas.microsoft.com/office/drawing/2014/main" id="{44B112D3-416C-4886-AE0B-4CEE109384F9}"/>
                  </a:ext>
                </a:extLst>
              </p:cNvPr>
              <p:cNvSpPr/>
              <p:nvPr/>
            </p:nvSpPr>
            <p:spPr>
              <a:xfrm>
                <a:off x="4433298" y="3483867"/>
                <a:ext cx="2404897" cy="566220"/>
              </a:xfrm>
              <a:prstGeom prst="roundRect">
                <a:avLst>
                  <a:gd name="adj" fmla="val 695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662D10-1442-4C2D-8C71-8B2BE5108ED6}"/>
                </a:ext>
              </a:extLst>
            </p:cNvPr>
            <p:cNvGrpSpPr/>
            <p:nvPr/>
          </p:nvGrpSpPr>
          <p:grpSpPr>
            <a:xfrm>
              <a:off x="4191685" y="1296662"/>
              <a:ext cx="2404897" cy="566220"/>
              <a:chOff x="4763671" y="699737"/>
              <a:chExt cx="2404897" cy="566220"/>
            </a:xfrm>
            <a:solidFill>
              <a:schemeClr val="bg1"/>
            </a:solidFill>
          </p:grpSpPr>
          <p:sp>
            <p:nvSpPr>
              <p:cNvPr id="29" name="Rounded Rectangle 58">
                <a:extLst>
                  <a:ext uri="{FF2B5EF4-FFF2-40B4-BE49-F238E27FC236}">
                    <a16:creationId xmlns:a16="http://schemas.microsoft.com/office/drawing/2014/main" id="{3A980D15-9F50-424D-AD83-39706CFAF985}"/>
                  </a:ext>
                </a:extLst>
              </p:cNvPr>
              <p:cNvSpPr/>
              <p:nvPr/>
            </p:nvSpPr>
            <p:spPr>
              <a:xfrm>
                <a:off x="4763671" y="699737"/>
                <a:ext cx="2404897" cy="566220"/>
              </a:xfrm>
              <a:prstGeom prst="roundRect">
                <a:avLst>
                  <a:gd name="adj" fmla="val 6958"/>
                </a:avLst>
              </a:prstGeom>
              <a:noFill/>
              <a:ln>
                <a:solidFill>
                  <a:schemeClr val="bg1"/>
                </a:solidFill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30" name="Rounded Rectangle 59">
                <a:extLst>
                  <a:ext uri="{FF2B5EF4-FFF2-40B4-BE49-F238E27FC236}">
                    <a16:creationId xmlns:a16="http://schemas.microsoft.com/office/drawing/2014/main" id="{80D706F4-FB1D-4449-9E6A-B7DC06276261}"/>
                  </a:ext>
                </a:extLst>
              </p:cNvPr>
              <p:cNvSpPr/>
              <p:nvPr/>
            </p:nvSpPr>
            <p:spPr>
              <a:xfrm>
                <a:off x="4843408" y="750963"/>
                <a:ext cx="962248" cy="458940"/>
              </a:xfrm>
              <a:prstGeom prst="roundRect">
                <a:avLst>
                  <a:gd name="adj" fmla="val 6958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16.8m+</a:t>
                </a:r>
              </a:p>
            </p:txBody>
          </p:sp>
        </p:grp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3DC8A05-2E22-A304-D600-9985DC3A2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D5B1E-FAB5-B5E5-C49D-B636EE2533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29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3394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9073" y="233363"/>
            <a:ext cx="5085490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ED55B2C-D366-4B0B-970F-BAC676564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735" y="2655707"/>
            <a:ext cx="4864100" cy="3221310"/>
          </a:xfrm>
          <a:noFill/>
        </p:spPr>
        <p:txBody>
          <a:bodyPr wrap="square" lIns="0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92280B-9804-4267-9694-EDB566CBE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B64C4A-FF4C-4816-8B44-82691B934A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98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text 0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55" y="694158"/>
            <a:ext cx="4167693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8D7F1F-F70D-49A0-9EB4-6A94F358A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219075-DA86-5265-0299-EF21AD888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C9966-C628-5C9E-02FE-80E15BF9C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1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2;p61">
            <a:extLst>
              <a:ext uri="{FF2B5EF4-FFF2-40B4-BE49-F238E27FC236}">
                <a16:creationId xmlns:a16="http://schemas.microsoft.com/office/drawing/2014/main" id="{A50ED0B9-14F0-4EE0-8A0E-974300153D05}"/>
              </a:ext>
            </a:extLst>
          </p:cNvPr>
          <p:cNvSpPr txBox="1">
            <a:spLocks/>
          </p:cNvSpPr>
          <p:nvPr userDrawn="1"/>
        </p:nvSpPr>
        <p:spPr>
          <a:xfrm>
            <a:off x="1016163" y="2239113"/>
            <a:ext cx="4964135" cy="19795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18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ts val="4400"/>
            </a:pPr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Key Slides</a:t>
            </a:r>
          </a:p>
        </p:txBody>
      </p:sp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D4BFC0F6-6FBA-4C23-937D-8737FE1E7A94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E343B7-CA50-4E2C-975A-4319A5C29A1C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8A2FFF60-6A12-4A58-84BB-B492EBD3BF0F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819110A-9C09-4DF2-8D2A-168A25FC608D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15791F3-9885-49E4-98E5-F844151F78F6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EF04EBC6-43CB-4863-8424-E2A0703AEEB8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4C59CC31-C29B-41DA-A834-030C35014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7904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483;p43">
            <a:extLst>
              <a:ext uri="{FF2B5EF4-FFF2-40B4-BE49-F238E27FC236}">
                <a16:creationId xmlns:a16="http://schemas.microsoft.com/office/drawing/2014/main" id="{297EC93D-DEA7-4D57-884C-0FDF887FA4C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Footer Placeholder 4">
            <a:extLst>
              <a:ext uri="{FF2B5EF4-FFF2-40B4-BE49-F238E27FC236}">
                <a16:creationId xmlns:a16="http://schemas.microsoft.com/office/drawing/2014/main" id="{6652EDC4-B6BE-4907-9702-2A2327B66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86568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6695305F-49A2-49BF-A7F1-A8D3C3BB81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3D71C4A3-7A06-4BEB-8716-4FA7CC57EBE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903366A0-379B-4383-BF3E-C3E907EA7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80076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5">
            <a:extLst>
              <a:ext uri="{FF2B5EF4-FFF2-40B4-BE49-F238E27FC236}">
                <a16:creationId xmlns:a16="http://schemas.microsoft.com/office/drawing/2014/main" id="{024E8A40-5CB6-4D86-82A3-C5D086DF8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oogle Shape;483;p43">
            <a:extLst>
              <a:ext uri="{FF2B5EF4-FFF2-40B4-BE49-F238E27FC236}">
                <a16:creationId xmlns:a16="http://schemas.microsoft.com/office/drawing/2014/main" id="{5ADE9DAE-8AF1-433D-8689-A542417063DD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BC2E7462-1263-4079-9071-00802EE67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990560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CF721A-15BC-4B79-8ACC-CB791CB7AB49}"/>
              </a:ext>
            </a:extLst>
          </p:cNvPr>
          <p:cNvSpPr/>
          <p:nvPr userDrawn="1"/>
        </p:nvSpPr>
        <p:spPr>
          <a:xfrm>
            <a:off x="168466" y="150471"/>
            <a:ext cx="6871978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B0CBEB98-579D-43B3-B36C-2D317DC020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483;p43">
            <a:extLst>
              <a:ext uri="{FF2B5EF4-FFF2-40B4-BE49-F238E27FC236}">
                <a16:creationId xmlns:a16="http://schemas.microsoft.com/office/drawing/2014/main" id="{13F03C75-220D-4490-ADF8-47A09675DD1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F5367B64-21AF-46ED-B11A-ACE27CA16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312067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82DCCB-F9D9-43CC-ACC3-F7F7C850AB11}"/>
              </a:ext>
            </a:extLst>
          </p:cNvPr>
          <p:cNvSpPr/>
          <p:nvPr userDrawn="1"/>
        </p:nvSpPr>
        <p:spPr>
          <a:xfrm>
            <a:off x="168466" y="150471"/>
            <a:ext cx="6871978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35">
            <a:extLst>
              <a:ext uri="{FF2B5EF4-FFF2-40B4-BE49-F238E27FC236}">
                <a16:creationId xmlns:a16="http://schemas.microsoft.com/office/drawing/2014/main" id="{8D138E61-826F-43E8-B271-23CC0B4813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99E997CB-4A98-44D4-BADF-630D6A01FBC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B427047-A6E3-488A-8230-D33A4CECB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072101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82DCCB-F9D9-43CC-ACC3-F7F7C850AB11}"/>
              </a:ext>
            </a:extLst>
          </p:cNvPr>
          <p:cNvSpPr/>
          <p:nvPr userDrawn="1"/>
        </p:nvSpPr>
        <p:spPr>
          <a:xfrm>
            <a:off x="168466" y="150471"/>
            <a:ext cx="6871978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35">
            <a:extLst>
              <a:ext uri="{FF2B5EF4-FFF2-40B4-BE49-F238E27FC236}">
                <a16:creationId xmlns:a16="http://schemas.microsoft.com/office/drawing/2014/main" id="{8D138E61-826F-43E8-B271-23CC0B4813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99E997CB-4A98-44D4-BADF-630D6A01FBC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C15849F-6688-4336-B8E9-216A20AA8D3B}"/>
              </a:ext>
            </a:extLst>
          </p:cNvPr>
          <p:cNvSpPr/>
          <p:nvPr userDrawn="1"/>
        </p:nvSpPr>
        <p:spPr>
          <a:xfrm>
            <a:off x="5374719" y="1084845"/>
            <a:ext cx="5639065" cy="1288149"/>
          </a:xfrm>
          <a:custGeom>
            <a:avLst/>
            <a:gdLst>
              <a:gd name="connsiteX0" fmla="*/ 57091 w 5639065"/>
              <a:gd name="connsiteY0" fmla="*/ 0 h 1288149"/>
              <a:gd name="connsiteX1" fmla="*/ 1911696 w 5639065"/>
              <a:gd name="connsiteY1" fmla="*/ 0 h 1288149"/>
              <a:gd name="connsiteX2" fmla="*/ 2005136 w 5639065"/>
              <a:gd name="connsiteY2" fmla="*/ 0 h 1288149"/>
              <a:gd name="connsiteX3" fmla="*/ 5581974 w 5639065"/>
              <a:gd name="connsiteY3" fmla="*/ 0 h 1288149"/>
              <a:gd name="connsiteX4" fmla="*/ 5639065 w 5639065"/>
              <a:gd name="connsiteY4" fmla="*/ 57091 h 1288149"/>
              <a:gd name="connsiteX5" fmla="*/ 5639065 w 5639065"/>
              <a:gd name="connsiteY5" fmla="*/ 1231058 h 1288149"/>
              <a:gd name="connsiteX6" fmla="*/ 5581974 w 5639065"/>
              <a:gd name="connsiteY6" fmla="*/ 1288149 h 1288149"/>
              <a:gd name="connsiteX7" fmla="*/ 2005136 w 5639065"/>
              <a:gd name="connsiteY7" fmla="*/ 1288149 h 1288149"/>
              <a:gd name="connsiteX8" fmla="*/ 1911696 w 5639065"/>
              <a:gd name="connsiteY8" fmla="*/ 1288149 h 1288149"/>
              <a:gd name="connsiteX9" fmla="*/ 57091 w 5639065"/>
              <a:gd name="connsiteY9" fmla="*/ 1288149 h 1288149"/>
              <a:gd name="connsiteX10" fmla="*/ 0 w 5639065"/>
              <a:gd name="connsiteY10" fmla="*/ 1231058 h 1288149"/>
              <a:gd name="connsiteX11" fmla="*/ 0 w 5639065"/>
              <a:gd name="connsiteY11" fmla="*/ 57091 h 1288149"/>
              <a:gd name="connsiteX12" fmla="*/ 57091 w 5639065"/>
              <a:gd name="connsiteY12" fmla="*/ 0 h 128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39065" h="1288149">
                <a:moveTo>
                  <a:pt x="57091" y="0"/>
                </a:moveTo>
                <a:lnTo>
                  <a:pt x="1911696" y="0"/>
                </a:lnTo>
                <a:lnTo>
                  <a:pt x="2005136" y="0"/>
                </a:lnTo>
                <a:lnTo>
                  <a:pt x="5581974" y="0"/>
                </a:lnTo>
                <a:cubicBezTo>
                  <a:pt x="5613504" y="0"/>
                  <a:pt x="5639065" y="25561"/>
                  <a:pt x="5639065" y="57091"/>
                </a:cubicBezTo>
                <a:lnTo>
                  <a:pt x="5639065" y="1231058"/>
                </a:lnTo>
                <a:cubicBezTo>
                  <a:pt x="5639065" y="1262588"/>
                  <a:pt x="5613504" y="1288149"/>
                  <a:pt x="5581974" y="1288149"/>
                </a:cubicBezTo>
                <a:lnTo>
                  <a:pt x="2005136" y="1288149"/>
                </a:lnTo>
                <a:lnTo>
                  <a:pt x="1911696" y="1288149"/>
                </a:lnTo>
                <a:lnTo>
                  <a:pt x="57091" y="1288149"/>
                </a:lnTo>
                <a:cubicBezTo>
                  <a:pt x="25561" y="1288149"/>
                  <a:pt x="0" y="1262588"/>
                  <a:pt x="0" y="1231058"/>
                </a:cubicBezTo>
                <a:lnTo>
                  <a:pt x="0" y="57091"/>
                </a:lnTo>
                <a:cubicBezTo>
                  <a:pt x="0" y="25561"/>
                  <a:pt x="25561" y="0"/>
                  <a:pt x="570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47F36B-6DDB-47A1-8EF1-DC38C5B95ABF}"/>
              </a:ext>
            </a:extLst>
          </p:cNvPr>
          <p:cNvGrpSpPr/>
          <p:nvPr userDrawn="1"/>
        </p:nvGrpSpPr>
        <p:grpSpPr>
          <a:xfrm>
            <a:off x="1362612" y="1871343"/>
            <a:ext cx="3458793" cy="2981503"/>
            <a:chOff x="1278076" y="1807149"/>
            <a:chExt cx="3458793" cy="2981503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DD931872-363C-4F27-ACCD-7D249CF0B67B}"/>
                </a:ext>
              </a:extLst>
            </p:cNvPr>
            <p:cNvSpPr txBox="1">
              <a:spLocks/>
            </p:cNvSpPr>
            <p:nvPr/>
          </p:nvSpPr>
          <p:spPr>
            <a:xfrm>
              <a:off x="1278076" y="1807149"/>
              <a:ext cx="3458793" cy="298150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200" b="1" i="0" kern="1200" spc="-100" baseline="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What makes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unique</a:t>
              </a:r>
            </a:p>
          </p:txBody>
        </p:sp>
        <p:pic>
          <p:nvPicPr>
            <p:cNvPr id="20" name="Google Shape;1425;p1">
              <a:extLst>
                <a:ext uri="{FF2B5EF4-FFF2-40B4-BE49-F238E27FC236}">
                  <a16:creationId xmlns:a16="http://schemas.microsoft.com/office/drawing/2014/main" id="{48A963C2-9AF6-4033-BE3F-F4C1CF3FB774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184"/>
            <a:stretch/>
          </p:blipFill>
          <p:spPr>
            <a:xfrm>
              <a:off x="1313744" y="3004801"/>
              <a:ext cx="3037725" cy="1130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Freeform 44">
            <a:extLst>
              <a:ext uri="{FF2B5EF4-FFF2-40B4-BE49-F238E27FC236}">
                <a16:creationId xmlns:a16="http://schemas.microsoft.com/office/drawing/2014/main" id="{91C9B723-8E93-4E31-ABDF-2473D9931BA8}"/>
              </a:ext>
            </a:extLst>
          </p:cNvPr>
          <p:cNvSpPr/>
          <p:nvPr userDrawn="1"/>
        </p:nvSpPr>
        <p:spPr>
          <a:xfrm rot="5400000">
            <a:off x="4546971" y="1507044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53703EF6-35EA-44D9-9A63-326D503DD9C8}"/>
              </a:ext>
            </a:extLst>
          </p:cNvPr>
          <p:cNvSpPr/>
          <p:nvPr userDrawn="1"/>
        </p:nvSpPr>
        <p:spPr>
          <a:xfrm rot="5400000">
            <a:off x="4546928" y="3081556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AFD820A1-003D-4019-8C36-D23E339AEBC2}"/>
              </a:ext>
            </a:extLst>
          </p:cNvPr>
          <p:cNvSpPr/>
          <p:nvPr userDrawn="1"/>
        </p:nvSpPr>
        <p:spPr>
          <a:xfrm rot="5400000">
            <a:off x="4546927" y="4598411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B427047-A6E3-488A-8230-D33A4CECB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30B8DC4-AFB6-4774-B47D-4A3EAAB24A34}"/>
              </a:ext>
            </a:extLst>
          </p:cNvPr>
          <p:cNvSpPr/>
          <p:nvPr userDrawn="1"/>
        </p:nvSpPr>
        <p:spPr>
          <a:xfrm>
            <a:off x="5374720" y="4186832"/>
            <a:ext cx="5639064" cy="1292024"/>
          </a:xfrm>
          <a:custGeom>
            <a:avLst/>
            <a:gdLst>
              <a:gd name="connsiteX0" fmla="*/ 42470 w 5639064"/>
              <a:gd name="connsiteY0" fmla="*/ 0 h 1292024"/>
              <a:gd name="connsiteX1" fmla="*/ 2019756 w 5639064"/>
              <a:gd name="connsiteY1" fmla="*/ 0 h 1292024"/>
              <a:gd name="connsiteX2" fmla="*/ 2029112 w 5639064"/>
              <a:gd name="connsiteY2" fmla="*/ 3875 h 1292024"/>
              <a:gd name="connsiteX3" fmla="*/ 5581973 w 5639064"/>
              <a:gd name="connsiteY3" fmla="*/ 3875 h 1292024"/>
              <a:gd name="connsiteX4" fmla="*/ 5639064 w 5639064"/>
              <a:gd name="connsiteY4" fmla="*/ 60966 h 1292024"/>
              <a:gd name="connsiteX5" fmla="*/ 5639064 w 5639064"/>
              <a:gd name="connsiteY5" fmla="*/ 1234933 h 1292024"/>
              <a:gd name="connsiteX6" fmla="*/ 5581973 w 5639064"/>
              <a:gd name="connsiteY6" fmla="*/ 1292024 h 1292024"/>
              <a:gd name="connsiteX7" fmla="*/ 1911695 w 5639064"/>
              <a:gd name="connsiteY7" fmla="*/ 1292024 h 1292024"/>
              <a:gd name="connsiteX8" fmla="*/ 1892502 w 5639064"/>
              <a:gd name="connsiteY8" fmla="*/ 1288149 h 1292024"/>
              <a:gd name="connsiteX9" fmla="*/ 42470 w 5639064"/>
              <a:gd name="connsiteY9" fmla="*/ 1288149 h 1292024"/>
              <a:gd name="connsiteX10" fmla="*/ 0 w 5639064"/>
              <a:gd name="connsiteY10" fmla="*/ 1245679 h 1292024"/>
              <a:gd name="connsiteX11" fmla="*/ 0 w 5639064"/>
              <a:gd name="connsiteY11" fmla="*/ 42470 h 1292024"/>
              <a:gd name="connsiteX12" fmla="*/ 42470 w 5639064"/>
              <a:gd name="connsiteY12" fmla="*/ 0 h 12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39064" h="1292024">
                <a:moveTo>
                  <a:pt x="42470" y="0"/>
                </a:moveTo>
                <a:lnTo>
                  <a:pt x="2019756" y="0"/>
                </a:lnTo>
                <a:lnTo>
                  <a:pt x="2029112" y="3875"/>
                </a:lnTo>
                <a:lnTo>
                  <a:pt x="5581973" y="3875"/>
                </a:lnTo>
                <a:cubicBezTo>
                  <a:pt x="5613503" y="3875"/>
                  <a:pt x="5639064" y="29436"/>
                  <a:pt x="5639064" y="60966"/>
                </a:cubicBezTo>
                <a:lnTo>
                  <a:pt x="5639064" y="1234933"/>
                </a:lnTo>
                <a:cubicBezTo>
                  <a:pt x="5639064" y="1266463"/>
                  <a:pt x="5613503" y="1292024"/>
                  <a:pt x="5581973" y="1292024"/>
                </a:cubicBezTo>
                <a:lnTo>
                  <a:pt x="1911695" y="1292024"/>
                </a:lnTo>
                <a:lnTo>
                  <a:pt x="1892502" y="1288149"/>
                </a:lnTo>
                <a:lnTo>
                  <a:pt x="42470" y="1288149"/>
                </a:lnTo>
                <a:cubicBezTo>
                  <a:pt x="19014" y="1288149"/>
                  <a:pt x="0" y="1269135"/>
                  <a:pt x="0" y="1245679"/>
                </a:cubicBezTo>
                <a:lnTo>
                  <a:pt x="0" y="42470"/>
                </a:lnTo>
                <a:cubicBezTo>
                  <a:pt x="0" y="19014"/>
                  <a:pt x="19014" y="0"/>
                  <a:pt x="42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EBA54E6-5022-4560-816D-AF7ECA4A98EF}"/>
              </a:ext>
            </a:extLst>
          </p:cNvPr>
          <p:cNvSpPr/>
          <p:nvPr userDrawn="1"/>
        </p:nvSpPr>
        <p:spPr>
          <a:xfrm>
            <a:off x="5374720" y="2625125"/>
            <a:ext cx="5639064" cy="1296267"/>
          </a:xfrm>
          <a:custGeom>
            <a:avLst/>
            <a:gdLst>
              <a:gd name="connsiteX0" fmla="*/ 64395 w 5639064"/>
              <a:gd name="connsiteY0" fmla="*/ 0 h 1296267"/>
              <a:gd name="connsiteX1" fmla="*/ 1997831 w 5639064"/>
              <a:gd name="connsiteY1" fmla="*/ 0 h 1296267"/>
              <a:gd name="connsiteX2" fmla="*/ 2022897 w 5639064"/>
              <a:gd name="connsiteY2" fmla="*/ 5060 h 1296267"/>
              <a:gd name="connsiteX3" fmla="*/ 2027431 w 5639064"/>
              <a:gd name="connsiteY3" fmla="*/ 8118 h 1296267"/>
              <a:gd name="connsiteX4" fmla="*/ 5581973 w 5639064"/>
              <a:gd name="connsiteY4" fmla="*/ 8118 h 1296267"/>
              <a:gd name="connsiteX5" fmla="*/ 5639064 w 5639064"/>
              <a:gd name="connsiteY5" fmla="*/ 65209 h 1296267"/>
              <a:gd name="connsiteX6" fmla="*/ 5639064 w 5639064"/>
              <a:gd name="connsiteY6" fmla="*/ 1239176 h 1296267"/>
              <a:gd name="connsiteX7" fmla="*/ 5581973 w 5639064"/>
              <a:gd name="connsiteY7" fmla="*/ 1296267 h 1296267"/>
              <a:gd name="connsiteX8" fmla="*/ 1911695 w 5639064"/>
              <a:gd name="connsiteY8" fmla="*/ 1296267 h 1296267"/>
              <a:gd name="connsiteX9" fmla="*/ 1889473 w 5639064"/>
              <a:gd name="connsiteY9" fmla="*/ 1291781 h 1296267"/>
              <a:gd name="connsiteX10" fmla="*/ 1884087 w 5639064"/>
              <a:gd name="connsiteY10" fmla="*/ 1288149 h 1296267"/>
              <a:gd name="connsiteX11" fmla="*/ 64395 w 5639064"/>
              <a:gd name="connsiteY11" fmla="*/ 1288149 h 1296267"/>
              <a:gd name="connsiteX12" fmla="*/ 0 w 5639064"/>
              <a:gd name="connsiteY12" fmla="*/ 1223754 h 1296267"/>
              <a:gd name="connsiteX13" fmla="*/ 0 w 5639064"/>
              <a:gd name="connsiteY13" fmla="*/ 64395 h 1296267"/>
              <a:gd name="connsiteX14" fmla="*/ 64395 w 5639064"/>
              <a:gd name="connsiteY14" fmla="*/ 0 h 129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39064" h="1296267">
                <a:moveTo>
                  <a:pt x="64395" y="0"/>
                </a:moveTo>
                <a:lnTo>
                  <a:pt x="1997831" y="0"/>
                </a:lnTo>
                <a:cubicBezTo>
                  <a:pt x="2006722" y="0"/>
                  <a:pt x="2015193" y="1802"/>
                  <a:pt x="2022897" y="5060"/>
                </a:cubicBezTo>
                <a:lnTo>
                  <a:pt x="2027431" y="8118"/>
                </a:lnTo>
                <a:lnTo>
                  <a:pt x="5581973" y="8118"/>
                </a:lnTo>
                <a:cubicBezTo>
                  <a:pt x="5613503" y="8118"/>
                  <a:pt x="5639064" y="33679"/>
                  <a:pt x="5639064" y="65209"/>
                </a:cubicBezTo>
                <a:lnTo>
                  <a:pt x="5639064" y="1239176"/>
                </a:lnTo>
                <a:cubicBezTo>
                  <a:pt x="5639064" y="1270706"/>
                  <a:pt x="5613503" y="1296267"/>
                  <a:pt x="5581973" y="1296267"/>
                </a:cubicBezTo>
                <a:lnTo>
                  <a:pt x="1911695" y="1296267"/>
                </a:lnTo>
                <a:cubicBezTo>
                  <a:pt x="1903813" y="1296267"/>
                  <a:pt x="1896303" y="1294670"/>
                  <a:pt x="1889473" y="1291781"/>
                </a:cubicBezTo>
                <a:lnTo>
                  <a:pt x="1884087" y="1288149"/>
                </a:lnTo>
                <a:lnTo>
                  <a:pt x="64395" y="1288149"/>
                </a:lnTo>
                <a:cubicBezTo>
                  <a:pt x="28831" y="1288149"/>
                  <a:pt x="0" y="1259318"/>
                  <a:pt x="0" y="1223754"/>
                </a:cubicBezTo>
                <a:lnTo>
                  <a:pt x="0" y="64395"/>
                </a:lnTo>
                <a:cubicBezTo>
                  <a:pt x="0" y="28831"/>
                  <a:pt x="28831" y="0"/>
                  <a:pt x="643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07C30-36D2-4C0C-A392-4DE15AFD24DF}"/>
              </a:ext>
            </a:extLst>
          </p:cNvPr>
          <p:cNvSpPr txBox="1"/>
          <p:nvPr userDrawn="1"/>
        </p:nvSpPr>
        <p:spPr>
          <a:xfrm>
            <a:off x="7640998" y="4450990"/>
            <a:ext cx="3054733" cy="7940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ts val="1400"/>
              </a:lnSpc>
              <a:defRPr/>
            </a:pPr>
            <a:r>
              <a:rPr lang="en-US" sz="100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Our panel connects you to a social voting network of over 30 million consumers in 70+ countries. Advanced targeting capabilities including access to the Chinese marketplace.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2F4D5-F737-4515-9A72-A958AAFBBF07}"/>
              </a:ext>
            </a:extLst>
          </p:cNvPr>
          <p:cNvSpPr txBox="1"/>
          <p:nvPr userDrawn="1"/>
        </p:nvSpPr>
        <p:spPr>
          <a:xfrm>
            <a:off x="7640997" y="2972681"/>
            <a:ext cx="3054734" cy="6144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ts val="1400"/>
              </a:lnSpc>
              <a:defRPr/>
            </a:pPr>
            <a:r>
              <a:rPr lang="en-US" sz="100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Our end-to-end custom services and insight methodologies powered by Harris Interactive to support your brand strategy.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76C89-2A09-4F4F-8545-D7698EDBE775}"/>
              </a:ext>
            </a:extLst>
          </p:cNvPr>
          <p:cNvSpPr txBox="1"/>
          <p:nvPr userDrawn="1"/>
        </p:nvSpPr>
        <p:spPr>
          <a:xfrm>
            <a:off x="7640998" y="1421687"/>
            <a:ext cx="2948716" cy="6144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ts val="1400"/>
              </a:lnSpc>
              <a:defRPr/>
            </a:pPr>
            <a:r>
              <a:rPr lang="en-US" sz="100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We provide cutting-edge research capabilities through our platform and ongoing tech innovation.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9BF12D-96CF-44E8-8DA8-66EAC431236B}"/>
              </a:ext>
            </a:extLst>
          </p:cNvPr>
          <p:cNvSpPr txBox="1"/>
          <p:nvPr userDrawn="1"/>
        </p:nvSpPr>
        <p:spPr>
          <a:xfrm>
            <a:off x="5612336" y="1442046"/>
            <a:ext cx="1993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Tomorrow’s technology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14CA8-F6CC-465E-A3B9-83A3345A1FC4}"/>
              </a:ext>
            </a:extLst>
          </p:cNvPr>
          <p:cNvSpPr txBox="1"/>
          <p:nvPr userDrawn="1"/>
        </p:nvSpPr>
        <p:spPr>
          <a:xfrm>
            <a:off x="5612336" y="3021665"/>
            <a:ext cx="2130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Service and methodology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5DFF25-293D-4BD7-81BB-D5A0A3CD4195}"/>
              </a:ext>
            </a:extLst>
          </p:cNvPr>
          <p:cNvSpPr txBox="1"/>
          <p:nvPr userDrawn="1"/>
        </p:nvSpPr>
        <p:spPr>
          <a:xfrm>
            <a:off x="5615386" y="4428830"/>
            <a:ext cx="1896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Toluna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Influencers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panel</a:t>
            </a:r>
          </a:p>
        </p:txBody>
      </p:sp>
    </p:spTree>
    <p:extLst>
      <p:ext uri="{BB962C8B-B14F-4D97-AF65-F5344CB8AC3E}">
        <p14:creationId xmlns:p14="http://schemas.microsoft.com/office/powerpoint/2010/main" val="12029968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1">
            <a:extLst>
              <a:ext uri="{FF2B5EF4-FFF2-40B4-BE49-F238E27FC236}">
                <a16:creationId xmlns:a16="http://schemas.microsoft.com/office/drawing/2014/main" id="{061BCF7D-8A03-4751-B4FE-BFB61320C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483;p43">
            <a:extLst>
              <a:ext uri="{FF2B5EF4-FFF2-40B4-BE49-F238E27FC236}">
                <a16:creationId xmlns:a16="http://schemas.microsoft.com/office/drawing/2014/main" id="{82580168-92D2-432B-A7F6-48BE713715C8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F6FF50B9-500A-4ADB-BC69-E5E765638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816707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1">
            <a:extLst>
              <a:ext uri="{FF2B5EF4-FFF2-40B4-BE49-F238E27FC236}">
                <a16:creationId xmlns:a16="http://schemas.microsoft.com/office/drawing/2014/main" id="{5E209763-62E1-4165-A938-997D6C1EAC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Google Shape;483;p43">
            <a:extLst>
              <a:ext uri="{FF2B5EF4-FFF2-40B4-BE49-F238E27FC236}">
                <a16:creationId xmlns:a16="http://schemas.microsoft.com/office/drawing/2014/main" id="{AF34BADC-60F7-471C-9B68-8CBB2A67F76F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Footer Placeholder 4">
            <a:extLst>
              <a:ext uri="{FF2B5EF4-FFF2-40B4-BE49-F238E27FC236}">
                <a16:creationId xmlns:a16="http://schemas.microsoft.com/office/drawing/2014/main" id="{4C942867-FC4E-4B95-82EB-174180A9B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3806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4D29F05-AEED-43EF-AAA8-0AD0D1607AB1}"/>
              </a:ext>
            </a:extLst>
          </p:cNvPr>
          <p:cNvSpPr/>
          <p:nvPr userDrawn="1"/>
        </p:nvSpPr>
        <p:spPr>
          <a:xfrm>
            <a:off x="2589012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6312440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F8B1B-1384-48D9-8015-E0CD8A47B75B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836678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4A5CBD-6DF3-4991-A0A7-2427C7027FB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6678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DEACD8-BC64-4058-856A-7CCDE6A4D09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2588240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556532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E7D48D-3AD1-4893-B65B-33F5D4649427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556532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308094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9DD72FD-4A6E-4507-A70B-E5C0BE067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43821E-D38B-4248-A85A-288192461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04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8">
            <a:extLst>
              <a:ext uri="{FF2B5EF4-FFF2-40B4-BE49-F238E27FC236}">
                <a16:creationId xmlns:a16="http://schemas.microsoft.com/office/drawing/2014/main" id="{B6D7474C-0DB4-4E5D-8400-A8C14637F932}"/>
              </a:ext>
            </a:extLst>
          </p:cNvPr>
          <p:cNvSpPr/>
          <p:nvPr userDrawn="1"/>
        </p:nvSpPr>
        <p:spPr>
          <a:xfrm rot="2700000">
            <a:off x="1896680" y="2433048"/>
            <a:ext cx="7248583" cy="5382960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5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209983E9-6C89-45CE-8E5A-9ECEE462C9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483;p43">
            <a:extLst>
              <a:ext uri="{FF2B5EF4-FFF2-40B4-BE49-F238E27FC236}">
                <a16:creationId xmlns:a16="http://schemas.microsoft.com/office/drawing/2014/main" id="{7D2958DF-63A7-4A7E-B973-02CA8FBB19B4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50293C6-3121-4301-AD91-A3BA9C830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769281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5">
            <a:extLst>
              <a:ext uri="{FF2B5EF4-FFF2-40B4-BE49-F238E27FC236}">
                <a16:creationId xmlns:a16="http://schemas.microsoft.com/office/drawing/2014/main" id="{2DE50DBC-2958-46BE-938A-B86B33F2C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oogle Shape;483;p43">
            <a:extLst>
              <a:ext uri="{FF2B5EF4-FFF2-40B4-BE49-F238E27FC236}">
                <a16:creationId xmlns:a16="http://schemas.microsoft.com/office/drawing/2014/main" id="{8931FEE8-8EFE-4ED6-A602-9E8FE3648FFD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3A85A30A-DDE4-4FF0-97E3-D8208E12C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481858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5">
            <a:extLst>
              <a:ext uri="{FF2B5EF4-FFF2-40B4-BE49-F238E27FC236}">
                <a16:creationId xmlns:a16="http://schemas.microsoft.com/office/drawing/2014/main" id="{DA418899-50A0-409C-83FE-18444E27F6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483;p43">
            <a:extLst>
              <a:ext uri="{FF2B5EF4-FFF2-40B4-BE49-F238E27FC236}">
                <a16:creationId xmlns:a16="http://schemas.microsoft.com/office/drawing/2014/main" id="{DE2336AC-AFBB-44E7-AEB7-66EAF8C3B65D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AECA4ADE-54EB-48FD-B76E-35FB6BFB2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029175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11;p3">
            <a:extLst>
              <a:ext uri="{FF2B5EF4-FFF2-40B4-BE49-F238E27FC236}">
                <a16:creationId xmlns:a16="http://schemas.microsoft.com/office/drawing/2014/main" id="{282D87B5-A4E5-43D1-B933-316829E296BC}"/>
              </a:ext>
            </a:extLst>
          </p:cNvPr>
          <p:cNvSpPr/>
          <p:nvPr userDrawn="1"/>
        </p:nvSpPr>
        <p:spPr>
          <a:xfrm rot="10800000">
            <a:off x="7428124" y="-1491939"/>
            <a:ext cx="4689292" cy="4729997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Freeform 35">
            <a:extLst>
              <a:ext uri="{FF2B5EF4-FFF2-40B4-BE49-F238E27FC236}">
                <a16:creationId xmlns:a16="http://schemas.microsoft.com/office/drawing/2014/main" id="{74B71226-FDD3-4907-AC1C-66C1B6D90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oogle Shape;483;p43">
            <a:extLst>
              <a:ext uri="{FF2B5EF4-FFF2-40B4-BE49-F238E27FC236}">
                <a16:creationId xmlns:a16="http://schemas.microsoft.com/office/drawing/2014/main" id="{DC94CF78-CF83-4D89-B6BB-653DFF30D17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6F6B2D56-ADFB-4E93-9528-56F1FFA4D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60520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5">
            <a:extLst>
              <a:ext uri="{FF2B5EF4-FFF2-40B4-BE49-F238E27FC236}">
                <a16:creationId xmlns:a16="http://schemas.microsoft.com/office/drawing/2014/main" id="{BCD126E0-0A06-43C5-A1BB-E78B5B0036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483;p43">
            <a:extLst>
              <a:ext uri="{FF2B5EF4-FFF2-40B4-BE49-F238E27FC236}">
                <a16:creationId xmlns:a16="http://schemas.microsoft.com/office/drawing/2014/main" id="{12654994-2B53-47A9-B5FA-F1AF86AEFF5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F77178-B184-43CA-8A4E-071E270D0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25040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5">
            <a:extLst>
              <a:ext uri="{FF2B5EF4-FFF2-40B4-BE49-F238E27FC236}">
                <a16:creationId xmlns:a16="http://schemas.microsoft.com/office/drawing/2014/main" id="{D24666C8-3897-4927-97B6-D9F81A80BA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oogle Shape;170;p30">
            <a:extLst>
              <a:ext uri="{FF2B5EF4-FFF2-40B4-BE49-F238E27FC236}">
                <a16:creationId xmlns:a16="http://schemas.microsoft.com/office/drawing/2014/main" id="{06AF87DB-13C6-469D-BC1B-50353970316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34" y="6476353"/>
            <a:ext cx="1862766" cy="21802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5101BC68-927C-433C-B1CF-8BD84A2A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471630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5D5882-D22A-44FB-83CB-974084D270BC}"/>
              </a:ext>
            </a:extLst>
          </p:cNvPr>
          <p:cNvSpPr/>
          <p:nvPr userDrawn="1"/>
        </p:nvSpPr>
        <p:spPr>
          <a:xfrm>
            <a:off x="168465" y="150471"/>
            <a:ext cx="7660139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5">
            <a:extLst>
              <a:ext uri="{FF2B5EF4-FFF2-40B4-BE49-F238E27FC236}">
                <a16:creationId xmlns:a16="http://schemas.microsoft.com/office/drawing/2014/main" id="{F1E6060F-ADDE-4282-939A-C0F5EF0AB0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170;p30">
            <a:extLst>
              <a:ext uri="{FF2B5EF4-FFF2-40B4-BE49-F238E27FC236}">
                <a16:creationId xmlns:a16="http://schemas.microsoft.com/office/drawing/2014/main" id="{F67C24D5-3A99-4593-AFF2-F78E3E150270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34" y="6476353"/>
            <a:ext cx="1862766" cy="21802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D30FBD00-7FE2-4269-B3C2-7D7468DF7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44548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31C5D269-A250-4CD6-8DA0-59658A830A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28AC0FD3-7C69-48F3-93CA-6AD7B00E13E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D928CA0C-55DF-4252-8606-18E3B5E7E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353700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BF5E1C4C-CC83-469D-9BD4-C9D6BF3F67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9DB025-F823-4D63-993F-3C7083EF457E}"/>
              </a:ext>
            </a:extLst>
          </p:cNvPr>
          <p:cNvSpPr txBox="1">
            <a:spLocks/>
          </p:cNvSpPr>
          <p:nvPr userDrawn="1"/>
        </p:nvSpPr>
        <p:spPr>
          <a:xfrm>
            <a:off x="650060" y="776064"/>
            <a:ext cx="2759597" cy="163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Global Respondent Access</a:t>
            </a: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0264D1CD-4215-4F1E-87CB-9A18875B6A2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79E134-F365-4F61-B3F8-86D1DC76482B}"/>
              </a:ext>
            </a:extLst>
          </p:cNvPr>
          <p:cNvGrpSpPr/>
          <p:nvPr userDrawn="1"/>
        </p:nvGrpSpPr>
        <p:grpSpPr>
          <a:xfrm>
            <a:off x="5554877" y="41997"/>
            <a:ext cx="6774004" cy="6774004"/>
            <a:chOff x="2885658" y="41997"/>
            <a:chExt cx="6774004" cy="67740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91F515-E94E-43A1-A0D3-617EFC06942A}"/>
                </a:ext>
              </a:extLst>
            </p:cNvPr>
            <p:cNvSpPr/>
            <p:nvPr/>
          </p:nvSpPr>
          <p:spPr>
            <a:xfrm>
              <a:off x="3802333" y="958672"/>
              <a:ext cx="4940654" cy="49406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09B488-76E0-4433-A52C-BEF0E3354C94}"/>
                </a:ext>
              </a:extLst>
            </p:cNvPr>
            <p:cNvSpPr/>
            <p:nvPr/>
          </p:nvSpPr>
          <p:spPr>
            <a:xfrm>
              <a:off x="2885658" y="41997"/>
              <a:ext cx="6774004" cy="677400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76985F-23E9-4B5E-97D0-41B25998336E}"/>
                </a:ext>
              </a:extLst>
            </p:cNvPr>
            <p:cNvSpPr/>
            <p:nvPr/>
          </p:nvSpPr>
          <p:spPr>
            <a:xfrm>
              <a:off x="4007675" y="1164014"/>
              <a:ext cx="4529970" cy="4529971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  <a:effectLst>
              <a:outerShdw blurRad="635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86AFF-3C26-4D2D-889A-5B0616204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383" y="1600043"/>
            <a:ext cx="3657913" cy="3657913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CCC4F2-7EE4-4E82-A18B-D31EA888C90E}"/>
              </a:ext>
            </a:extLst>
          </p:cNvPr>
          <p:cNvGrpSpPr/>
          <p:nvPr userDrawn="1"/>
        </p:nvGrpSpPr>
        <p:grpSpPr>
          <a:xfrm>
            <a:off x="7834059" y="3145889"/>
            <a:ext cx="2269611" cy="566220"/>
            <a:chOff x="977666" y="4650793"/>
            <a:chExt cx="2269611" cy="566220"/>
          </a:xfrm>
        </p:grpSpPr>
        <p:sp>
          <p:nvSpPr>
            <p:cNvPr id="16" name="Rounded Rectangle 529">
              <a:extLst>
                <a:ext uri="{FF2B5EF4-FFF2-40B4-BE49-F238E27FC236}">
                  <a16:creationId xmlns:a16="http://schemas.microsoft.com/office/drawing/2014/main" id="{B51BF781-1A8E-43AD-B5AB-59E495BEA113}"/>
                </a:ext>
              </a:extLst>
            </p:cNvPr>
            <p:cNvSpPr/>
            <p:nvPr/>
          </p:nvSpPr>
          <p:spPr>
            <a:xfrm>
              <a:off x="977666" y="4650793"/>
              <a:ext cx="2269611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1905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Members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17" name="Rounded Rectangle 530">
              <a:extLst>
                <a:ext uri="{FF2B5EF4-FFF2-40B4-BE49-F238E27FC236}">
                  <a16:creationId xmlns:a16="http://schemas.microsoft.com/office/drawing/2014/main" id="{CEBA8C98-6905-42BC-9A91-AAF01DD89CEB}"/>
                </a:ext>
              </a:extLst>
            </p:cNvPr>
            <p:cNvSpPr/>
            <p:nvPr/>
          </p:nvSpPr>
          <p:spPr>
            <a:xfrm>
              <a:off x="1035812" y="4711544"/>
              <a:ext cx="864300" cy="458940"/>
            </a:xfrm>
            <a:prstGeom prst="roundRect">
              <a:avLst>
                <a:gd name="adj" fmla="val 0"/>
              </a:avLst>
            </a:prstGeom>
            <a:solidFill>
              <a:srgbClr val="00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36.1m+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C2073C-C489-4BFE-9DD2-23EB0A518EA1}"/>
              </a:ext>
            </a:extLst>
          </p:cNvPr>
          <p:cNvGrpSpPr/>
          <p:nvPr userDrawn="1"/>
        </p:nvGrpSpPr>
        <p:grpSpPr>
          <a:xfrm>
            <a:off x="3667885" y="1296662"/>
            <a:ext cx="2928697" cy="4278395"/>
            <a:chOff x="3667885" y="1296662"/>
            <a:chExt cx="2928697" cy="42783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57B0F1-C1BF-4C2B-803F-9C2E5AE8C691}"/>
                </a:ext>
              </a:extLst>
            </p:cNvPr>
            <p:cNvGrpSpPr/>
            <p:nvPr/>
          </p:nvGrpSpPr>
          <p:grpSpPr>
            <a:xfrm>
              <a:off x="3670081" y="3147537"/>
              <a:ext cx="2404896" cy="566220"/>
              <a:chOff x="3906500" y="5334744"/>
              <a:chExt cx="2404896" cy="566220"/>
            </a:xfrm>
            <a:solidFill>
              <a:schemeClr val="bg1"/>
            </a:solidFill>
          </p:grpSpPr>
          <p:sp>
            <p:nvSpPr>
              <p:cNvPr id="37" name="Rounded Rectangle 66">
                <a:extLst>
                  <a:ext uri="{FF2B5EF4-FFF2-40B4-BE49-F238E27FC236}">
                    <a16:creationId xmlns:a16="http://schemas.microsoft.com/office/drawing/2014/main" id="{5E7920E3-39C7-442B-8E03-E7ED1D85E681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38" name="Rounded Rectangle 67">
                <a:extLst>
                  <a:ext uri="{FF2B5EF4-FFF2-40B4-BE49-F238E27FC236}">
                    <a16:creationId xmlns:a16="http://schemas.microsoft.com/office/drawing/2014/main" id="{6C11CE4B-7AD5-48C5-9251-FFF5B4CA2737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7.6m+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FD4744-C83F-4E52-841E-58A9B002DBBE}"/>
                </a:ext>
              </a:extLst>
            </p:cNvPr>
            <p:cNvGrpSpPr/>
            <p:nvPr/>
          </p:nvGrpSpPr>
          <p:grpSpPr>
            <a:xfrm>
              <a:off x="3861314" y="4079628"/>
              <a:ext cx="2404896" cy="566220"/>
              <a:chOff x="4428106" y="5338791"/>
              <a:chExt cx="2404896" cy="566220"/>
            </a:xfrm>
            <a:solidFill>
              <a:schemeClr val="bg1"/>
            </a:solidFill>
          </p:grpSpPr>
          <p:sp>
            <p:nvSpPr>
              <p:cNvPr id="35" name="Rounded Rectangle 64">
                <a:extLst>
                  <a:ext uri="{FF2B5EF4-FFF2-40B4-BE49-F238E27FC236}">
                    <a16:creationId xmlns:a16="http://schemas.microsoft.com/office/drawing/2014/main" id="{72BC4F85-932E-43CF-AD47-B5D2678EC924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36" name="Rounded Rectangle 65">
                <a:extLst>
                  <a:ext uri="{FF2B5EF4-FFF2-40B4-BE49-F238E27FC236}">
                    <a16:creationId xmlns:a16="http://schemas.microsoft.com/office/drawing/2014/main" id="{FC79E4CD-901D-45C7-889B-0BAAF0EBDC93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3.2m+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11A2002-1810-4FCF-99C3-2C00589BB97C}"/>
                </a:ext>
              </a:extLst>
            </p:cNvPr>
            <p:cNvGrpSpPr/>
            <p:nvPr/>
          </p:nvGrpSpPr>
          <p:grpSpPr>
            <a:xfrm>
              <a:off x="3871744" y="2228460"/>
              <a:ext cx="2404897" cy="566220"/>
              <a:chOff x="4634482" y="2559579"/>
              <a:chExt cx="2404897" cy="566220"/>
            </a:xfrm>
            <a:solidFill>
              <a:schemeClr val="bg1"/>
            </a:solidFill>
          </p:grpSpPr>
          <p:sp>
            <p:nvSpPr>
              <p:cNvPr id="33" name="Rounded Rectangle 62">
                <a:extLst>
                  <a:ext uri="{FF2B5EF4-FFF2-40B4-BE49-F238E27FC236}">
                    <a16:creationId xmlns:a16="http://schemas.microsoft.com/office/drawing/2014/main" id="{E7490654-DCB1-4389-BAF1-86DBD09597E2}"/>
                  </a:ext>
                </a:extLst>
              </p:cNvPr>
              <p:cNvSpPr/>
              <p:nvPr/>
            </p:nvSpPr>
            <p:spPr>
              <a:xfrm>
                <a:off x="4634482" y="2559579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34" name="Rounded Rectangle 63">
                <a:extLst>
                  <a:ext uri="{FF2B5EF4-FFF2-40B4-BE49-F238E27FC236}">
                    <a16:creationId xmlns:a16="http://schemas.microsoft.com/office/drawing/2014/main" id="{94F639B5-54A1-4615-BFED-0FDDDD5A2058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10.7m+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521420-55B3-440F-9D08-A07A689B85CA}"/>
                </a:ext>
              </a:extLst>
            </p:cNvPr>
            <p:cNvGrpSpPr/>
            <p:nvPr/>
          </p:nvGrpSpPr>
          <p:grpSpPr>
            <a:xfrm>
              <a:off x="4191685" y="5008837"/>
              <a:ext cx="2404897" cy="566220"/>
              <a:chOff x="4433298" y="3483867"/>
              <a:chExt cx="2404897" cy="566220"/>
            </a:xfrm>
            <a:solidFill>
              <a:schemeClr val="bg1"/>
            </a:solidFill>
          </p:grpSpPr>
          <p:sp>
            <p:nvSpPr>
              <p:cNvPr id="31" name="Rounded Rectangle 60">
                <a:extLst>
                  <a:ext uri="{FF2B5EF4-FFF2-40B4-BE49-F238E27FC236}">
                    <a16:creationId xmlns:a16="http://schemas.microsoft.com/office/drawing/2014/main" id="{44B112D3-416C-4886-AE0B-4CEE109384F9}"/>
                  </a:ext>
                </a:extLst>
              </p:cNvPr>
              <p:cNvSpPr/>
              <p:nvPr/>
            </p:nvSpPr>
            <p:spPr>
              <a:xfrm>
                <a:off x="4433298" y="348386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  <p:sp>
            <p:nvSpPr>
              <p:cNvPr id="32" name="Rounded Rectangle 61">
                <a:extLst>
                  <a:ext uri="{FF2B5EF4-FFF2-40B4-BE49-F238E27FC236}">
                    <a16:creationId xmlns:a16="http://schemas.microsoft.com/office/drawing/2014/main" id="{A635BF71-912D-43FE-BB27-6F061850FC48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1.3m+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662D10-1442-4C2D-8C71-8B2BE5108ED6}"/>
                </a:ext>
              </a:extLst>
            </p:cNvPr>
            <p:cNvGrpSpPr/>
            <p:nvPr/>
          </p:nvGrpSpPr>
          <p:grpSpPr>
            <a:xfrm>
              <a:off x="4191685" y="1296662"/>
              <a:ext cx="2404897" cy="566220"/>
              <a:chOff x="4763671" y="699737"/>
              <a:chExt cx="2404897" cy="566220"/>
            </a:xfrm>
            <a:solidFill>
              <a:schemeClr val="bg1"/>
            </a:solidFill>
          </p:grpSpPr>
          <p:sp>
            <p:nvSpPr>
              <p:cNvPr id="29" name="Rounded Rectangle 58">
                <a:extLst>
                  <a:ext uri="{FF2B5EF4-FFF2-40B4-BE49-F238E27FC236}">
                    <a16:creationId xmlns:a16="http://schemas.microsoft.com/office/drawing/2014/main" id="{3A980D15-9F50-424D-AD83-39706CFAF985}"/>
                  </a:ext>
                </a:extLst>
              </p:cNvPr>
              <p:cNvSpPr/>
              <p:nvPr/>
            </p:nvSpPr>
            <p:spPr>
              <a:xfrm>
                <a:off x="4763671" y="69973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30" name="Rounded Rectangle 59">
                <a:extLst>
                  <a:ext uri="{FF2B5EF4-FFF2-40B4-BE49-F238E27FC236}">
                    <a16:creationId xmlns:a16="http://schemas.microsoft.com/office/drawing/2014/main" id="{80D706F4-FB1D-4449-9E6A-B7DC06276261}"/>
                  </a:ext>
                </a:extLst>
              </p:cNvPr>
              <p:cNvSpPr/>
              <p:nvPr/>
            </p:nvSpPr>
            <p:spPr>
              <a:xfrm>
                <a:off x="4843408" y="75096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13.3m+</a:t>
                </a:r>
              </a:p>
            </p:txBody>
          </p:sp>
        </p:grpSp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4A478954-2A65-45F7-AF23-E153D472F6A9}"/>
                </a:ext>
              </a:extLst>
            </p:cNvPr>
            <p:cNvSpPr/>
            <p:nvPr/>
          </p:nvSpPr>
          <p:spPr>
            <a:xfrm flipH="1">
              <a:off x="4189451" y="129705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ounded Rectangle 31">
              <a:extLst>
                <a:ext uri="{FF2B5EF4-FFF2-40B4-BE49-F238E27FC236}">
                  <a16:creationId xmlns:a16="http://schemas.microsoft.com/office/drawing/2014/main" id="{0C8E8F74-D82F-438E-B63D-A1484867B127}"/>
                </a:ext>
              </a:extLst>
            </p:cNvPr>
            <p:cNvSpPr/>
            <p:nvPr/>
          </p:nvSpPr>
          <p:spPr>
            <a:xfrm flipH="1">
              <a:off x="3870181" y="2224704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20C8BC7E-B887-4C49-9AE8-9A2E4A3F49A3}"/>
                </a:ext>
              </a:extLst>
            </p:cNvPr>
            <p:cNvSpPr/>
            <p:nvPr/>
          </p:nvSpPr>
          <p:spPr>
            <a:xfrm flipH="1">
              <a:off x="3667885" y="3151873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ounded Rectangle 33">
              <a:extLst>
                <a:ext uri="{FF2B5EF4-FFF2-40B4-BE49-F238E27FC236}">
                  <a16:creationId xmlns:a16="http://schemas.microsoft.com/office/drawing/2014/main" id="{20C52F45-EC56-4D40-B8BE-F542E2361E7B}"/>
                </a:ext>
              </a:extLst>
            </p:cNvPr>
            <p:cNvSpPr/>
            <p:nvPr/>
          </p:nvSpPr>
          <p:spPr>
            <a:xfrm flipH="1">
              <a:off x="3858637" y="407962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ounded Rectangle 34">
              <a:extLst>
                <a:ext uri="{FF2B5EF4-FFF2-40B4-BE49-F238E27FC236}">
                  <a16:creationId xmlns:a16="http://schemas.microsoft.com/office/drawing/2014/main" id="{E44BA46E-6495-4AB8-A43A-6BC6836CBE56}"/>
                </a:ext>
              </a:extLst>
            </p:cNvPr>
            <p:cNvSpPr/>
            <p:nvPr/>
          </p:nvSpPr>
          <p:spPr>
            <a:xfrm flipH="1">
              <a:off x="4189451" y="500883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00050279-17FE-464D-9305-07CFCE203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764185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5E343B7-CA50-4E2C-975A-4319A5C29A1C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8A2FFF60-6A12-4A58-84BB-B492EBD3BF0F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819110A-9C09-4DF2-8D2A-168A25FC608D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15791F3-9885-49E4-98E5-F844151F78F6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EF04EBC6-43CB-4863-8424-E2A0703AEEB8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4C59CC31-C29B-41DA-A834-030C35014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93CD3F-FDC9-F041-8C4B-2B0794211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157" y="1588586"/>
            <a:ext cx="1982343" cy="8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18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3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55" y="694158"/>
            <a:ext cx="4167693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4D29F05-AEED-43EF-AAA8-0AD0D1607AB1}"/>
              </a:ext>
            </a:extLst>
          </p:cNvPr>
          <p:cNvSpPr/>
          <p:nvPr userDrawn="1"/>
        </p:nvSpPr>
        <p:spPr>
          <a:xfrm>
            <a:off x="650060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4373488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5EAD065-0BA0-4AE3-B1CE-14FDA98BF95C}"/>
              </a:ext>
            </a:extLst>
          </p:cNvPr>
          <p:cNvSpPr/>
          <p:nvPr userDrawn="1"/>
        </p:nvSpPr>
        <p:spPr>
          <a:xfrm>
            <a:off x="8096916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F8B1B-1384-48D9-8015-E0CD8A47B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294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4A5CBD-6DF3-4991-A0A7-2427C7027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7294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DEACD8-BC64-4058-856A-7CCDE6A4D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856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7148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E7D48D-3AD1-4893-B65B-33F5D46494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7148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8710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266C5E-82FA-4566-A53A-187ED74629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5354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7A5B428-21D7-4574-B590-19910D89FF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45354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2F551317-66C1-46E2-8FC8-5D577804EC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6916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12799B0-3AB6-4296-BF4B-57B5AB557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8D7F1F-F70D-49A0-9EB4-6A94F358A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58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DB6219-4FE8-4C0C-BD1D-7906C3EB67DB}"/>
              </a:ext>
            </a:extLst>
          </p:cNvPr>
          <p:cNvGrpSpPr/>
          <p:nvPr userDrawn="1"/>
        </p:nvGrpSpPr>
        <p:grpSpPr>
          <a:xfrm>
            <a:off x="4304015" y="501232"/>
            <a:ext cx="5598350" cy="5598350"/>
            <a:chOff x="4304015" y="501232"/>
            <a:chExt cx="5598350" cy="55983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1704609-AF7D-4FA6-959A-A7982A0E8DDE}"/>
                </a:ext>
              </a:extLst>
            </p:cNvPr>
            <p:cNvGrpSpPr/>
            <p:nvPr/>
          </p:nvGrpSpPr>
          <p:grpSpPr>
            <a:xfrm>
              <a:off x="4304015" y="501232"/>
              <a:ext cx="5598350" cy="5598350"/>
              <a:chOff x="4538475" y="501232"/>
              <a:chExt cx="5598350" cy="559835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383E641-F0BE-4CC2-9B6E-7AC036180A58}"/>
                  </a:ext>
                </a:extLst>
              </p:cNvPr>
              <p:cNvGrpSpPr/>
              <p:nvPr/>
            </p:nvGrpSpPr>
            <p:grpSpPr>
              <a:xfrm>
                <a:off x="4538475" y="501232"/>
                <a:ext cx="5598350" cy="5598350"/>
                <a:chOff x="2885658" y="41997"/>
                <a:chExt cx="6774004" cy="677400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B9E482E6-9877-44DA-A420-7C51DEF0EF1A}"/>
                    </a:ext>
                  </a:extLst>
                </p:cNvPr>
                <p:cNvSpPr/>
                <p:nvPr/>
              </p:nvSpPr>
              <p:spPr>
                <a:xfrm>
                  <a:off x="3802333" y="958672"/>
                  <a:ext cx="4940654" cy="4940654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6976B0E3-8178-4DBB-A8D3-A86A7791CB96}"/>
                    </a:ext>
                  </a:extLst>
                </p:cNvPr>
                <p:cNvSpPr/>
                <p:nvPr/>
              </p:nvSpPr>
              <p:spPr>
                <a:xfrm>
                  <a:off x="2885658" y="41997"/>
                  <a:ext cx="6774004" cy="67740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ADFCF85-ED1A-4F9A-B813-C819B91DCB6C}"/>
                    </a:ext>
                  </a:extLst>
                </p:cNvPr>
                <p:cNvSpPr/>
                <p:nvPr/>
              </p:nvSpPr>
              <p:spPr>
                <a:xfrm>
                  <a:off x="4007675" y="1164014"/>
                  <a:ext cx="4529970" cy="4529971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  <a:effectLst>
                  <a:outerShdw blurRad="635000" algn="ctr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AC03240-3BE1-4A0F-9BDE-7DB57E2A4BB2}"/>
                  </a:ext>
                </a:extLst>
              </p:cNvPr>
              <p:cNvGrpSpPr/>
              <p:nvPr/>
            </p:nvGrpSpPr>
            <p:grpSpPr>
              <a:xfrm>
                <a:off x="6047633" y="1934305"/>
                <a:ext cx="2583165" cy="2815832"/>
                <a:chOff x="5897733" y="1934305"/>
                <a:chExt cx="2583165" cy="2815832"/>
              </a:xfrm>
            </p:grpSpPr>
            <p:grpSp>
              <p:nvGrpSpPr>
                <p:cNvPr id="13" name="Google Shape;306;p3">
                  <a:extLst>
                    <a:ext uri="{FF2B5EF4-FFF2-40B4-BE49-F238E27FC236}">
                      <a16:creationId xmlns:a16="http://schemas.microsoft.com/office/drawing/2014/main" id="{16B4988C-3205-49AD-A492-7ED3D609E564}"/>
                    </a:ext>
                  </a:extLst>
                </p:cNvPr>
                <p:cNvGrpSpPr/>
                <p:nvPr/>
              </p:nvGrpSpPr>
              <p:grpSpPr>
                <a:xfrm>
                  <a:off x="6131878" y="2170483"/>
                  <a:ext cx="2114822" cy="2133183"/>
                  <a:chOff x="4102718" y="1203034"/>
                  <a:chExt cx="4170725" cy="4170729"/>
                </a:xfrm>
              </p:grpSpPr>
              <p:sp>
                <p:nvSpPr>
                  <p:cNvPr id="32" name="Google Shape;307;p3">
                    <a:extLst>
                      <a:ext uri="{FF2B5EF4-FFF2-40B4-BE49-F238E27FC236}">
                        <a16:creationId xmlns:a16="http://schemas.microsoft.com/office/drawing/2014/main" id="{357BD908-AAAF-490A-9AB4-F16B1B634EE2}"/>
                      </a:ext>
                    </a:extLst>
                  </p:cNvPr>
                  <p:cNvSpPr/>
                  <p:nvPr/>
                </p:nvSpPr>
                <p:spPr>
                  <a:xfrm>
                    <a:off x="6589423" y="3689743"/>
                    <a:ext cx="1684020" cy="1684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20" h="1684020" extrusionOk="0">
                        <a:moveTo>
                          <a:pt x="569574" y="0"/>
                        </a:moveTo>
                        <a:lnTo>
                          <a:pt x="0" y="0"/>
                        </a:lnTo>
                        <a:lnTo>
                          <a:pt x="0" y="569574"/>
                        </a:lnTo>
                        <a:lnTo>
                          <a:pt x="1113997" y="1683561"/>
                        </a:lnTo>
                        <a:lnTo>
                          <a:pt x="1683561" y="1113987"/>
                        </a:lnTo>
                        <a:lnTo>
                          <a:pt x="569574" y="0"/>
                        </a:lnTo>
                        <a:close/>
                      </a:path>
                    </a:pathLst>
                  </a:custGeom>
                  <a:solidFill>
                    <a:srgbClr val="4AFFA7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3" name="Google Shape;308;p3">
                    <a:extLst>
                      <a:ext uri="{FF2B5EF4-FFF2-40B4-BE49-F238E27FC236}">
                        <a16:creationId xmlns:a16="http://schemas.microsoft.com/office/drawing/2014/main" id="{F0ECC3DC-9430-4E4E-945B-6311F205013D}"/>
                      </a:ext>
                    </a:extLst>
                  </p:cNvPr>
                  <p:cNvSpPr/>
                  <p:nvPr/>
                </p:nvSpPr>
                <p:spPr>
                  <a:xfrm>
                    <a:off x="4102718" y="1203034"/>
                    <a:ext cx="1682114" cy="168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115" h="1682114" extrusionOk="0">
                        <a:moveTo>
                          <a:pt x="569574" y="0"/>
                        </a:moveTo>
                        <a:lnTo>
                          <a:pt x="0" y="569563"/>
                        </a:lnTo>
                        <a:lnTo>
                          <a:pt x="1113987" y="1681760"/>
                        </a:lnTo>
                        <a:lnTo>
                          <a:pt x="1681760" y="1681760"/>
                        </a:lnTo>
                        <a:lnTo>
                          <a:pt x="1681760" y="1113987"/>
                        </a:lnTo>
                        <a:lnTo>
                          <a:pt x="569574" y="0"/>
                        </a:lnTo>
                        <a:close/>
                      </a:path>
                    </a:pathLst>
                  </a:custGeom>
                  <a:solidFill>
                    <a:srgbClr val="4AFFA7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EB5441C-9093-4002-8AD9-D5666542A8F5}"/>
                    </a:ext>
                  </a:extLst>
                </p:cNvPr>
                <p:cNvGrpSpPr/>
                <p:nvPr/>
              </p:nvGrpSpPr>
              <p:grpSpPr>
                <a:xfrm>
                  <a:off x="5897733" y="1934305"/>
                  <a:ext cx="2583165" cy="2815832"/>
                  <a:chOff x="5897733" y="1934305"/>
                  <a:chExt cx="2583165" cy="2815832"/>
                </a:xfrm>
              </p:grpSpPr>
              <p:sp>
                <p:nvSpPr>
                  <p:cNvPr id="15" name="Google Shape;310;p3">
                    <a:extLst>
                      <a:ext uri="{FF2B5EF4-FFF2-40B4-BE49-F238E27FC236}">
                        <a16:creationId xmlns:a16="http://schemas.microsoft.com/office/drawing/2014/main" id="{B4EF374A-95C3-43BC-A1D0-1246DF229C10}"/>
                      </a:ext>
                    </a:extLst>
                  </p:cNvPr>
                  <p:cNvSpPr/>
                  <p:nvPr/>
                </p:nvSpPr>
                <p:spPr>
                  <a:xfrm>
                    <a:off x="7392795" y="2170482"/>
                    <a:ext cx="853905" cy="860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20" h="1682114" extrusionOk="0">
                        <a:moveTo>
                          <a:pt x="1113997" y="0"/>
                        </a:moveTo>
                        <a:lnTo>
                          <a:pt x="0" y="1113987"/>
                        </a:lnTo>
                        <a:lnTo>
                          <a:pt x="0" y="1681760"/>
                        </a:lnTo>
                        <a:lnTo>
                          <a:pt x="569574" y="1681760"/>
                        </a:lnTo>
                        <a:lnTo>
                          <a:pt x="1683561" y="569563"/>
                        </a:lnTo>
                        <a:lnTo>
                          <a:pt x="1113997" y="0"/>
                        </a:lnTo>
                        <a:close/>
                      </a:path>
                    </a:pathLst>
                  </a:custGeom>
                  <a:solidFill>
                    <a:srgbClr val="4AFFA7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16" name="Google Shape;311;p3">
                    <a:extLst>
                      <a:ext uri="{FF2B5EF4-FFF2-40B4-BE49-F238E27FC236}">
                        <a16:creationId xmlns:a16="http://schemas.microsoft.com/office/drawing/2014/main" id="{6E041BEF-9679-4C6B-9E86-74C737FC7A75}"/>
                      </a:ext>
                    </a:extLst>
                  </p:cNvPr>
                  <p:cNvSpPr/>
                  <p:nvPr/>
                </p:nvSpPr>
                <p:spPr>
                  <a:xfrm>
                    <a:off x="5897733" y="3030644"/>
                    <a:ext cx="1495300" cy="150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8940" h="2948940" extrusionOk="0">
                        <a:moveTo>
                          <a:pt x="2948475" y="0"/>
                        </a:moveTo>
                        <a:lnTo>
                          <a:pt x="2713100" y="0"/>
                        </a:lnTo>
                        <a:lnTo>
                          <a:pt x="0" y="0"/>
                        </a:lnTo>
                        <a:lnTo>
                          <a:pt x="0" y="804949"/>
                        </a:lnTo>
                        <a:lnTo>
                          <a:pt x="1574705" y="804949"/>
                        </a:lnTo>
                        <a:lnTo>
                          <a:pt x="461766" y="1918936"/>
                        </a:lnTo>
                        <a:lnTo>
                          <a:pt x="1031340" y="2488510"/>
                        </a:lnTo>
                        <a:lnTo>
                          <a:pt x="2143526" y="1375277"/>
                        </a:lnTo>
                        <a:lnTo>
                          <a:pt x="2143526" y="2948475"/>
                        </a:lnTo>
                        <a:lnTo>
                          <a:pt x="2948475" y="2948475"/>
                        </a:lnTo>
                        <a:lnTo>
                          <a:pt x="2948475" y="0"/>
                        </a:lnTo>
                        <a:close/>
                      </a:path>
                    </a:pathLst>
                  </a:custGeom>
                  <a:solidFill>
                    <a:srgbClr val="E30048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17" name="Google Shape;313;p3">
                    <a:extLst>
                      <a:ext uri="{FF2B5EF4-FFF2-40B4-BE49-F238E27FC236}">
                        <a16:creationId xmlns:a16="http://schemas.microsoft.com/office/drawing/2014/main" id="{632626D8-44BB-442A-8066-7863A4D9B4EA}"/>
                      </a:ext>
                    </a:extLst>
                  </p:cNvPr>
                  <p:cNvSpPr/>
                  <p:nvPr/>
                </p:nvSpPr>
                <p:spPr>
                  <a:xfrm>
                    <a:off x="6432220" y="2137811"/>
                    <a:ext cx="1804083" cy="1807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7904" h="3533775" extrusionOk="0">
                        <a:moveTo>
                          <a:pt x="0" y="610651"/>
                        </a:moveTo>
                        <a:lnTo>
                          <a:pt x="34676" y="576752"/>
                        </a:lnTo>
                        <a:lnTo>
                          <a:pt x="70131" y="543661"/>
                        </a:lnTo>
                        <a:lnTo>
                          <a:pt x="106349" y="511393"/>
                        </a:lnTo>
                        <a:lnTo>
                          <a:pt x="143316" y="479962"/>
                        </a:lnTo>
                        <a:lnTo>
                          <a:pt x="181016" y="449384"/>
                        </a:lnTo>
                        <a:lnTo>
                          <a:pt x="219434" y="419673"/>
                        </a:lnTo>
                        <a:lnTo>
                          <a:pt x="258556" y="390845"/>
                        </a:lnTo>
                        <a:lnTo>
                          <a:pt x="298367" y="362914"/>
                        </a:lnTo>
                        <a:lnTo>
                          <a:pt x="338851" y="335896"/>
                        </a:lnTo>
                        <a:lnTo>
                          <a:pt x="379994" y="309804"/>
                        </a:lnTo>
                        <a:lnTo>
                          <a:pt x="421781" y="284656"/>
                        </a:lnTo>
                        <a:lnTo>
                          <a:pt x="464196" y="260464"/>
                        </a:lnTo>
                        <a:lnTo>
                          <a:pt x="507226" y="237244"/>
                        </a:lnTo>
                        <a:lnTo>
                          <a:pt x="550855" y="215012"/>
                        </a:lnTo>
                        <a:lnTo>
                          <a:pt x="595068" y="193781"/>
                        </a:lnTo>
                        <a:lnTo>
                          <a:pt x="639849" y="173567"/>
                        </a:lnTo>
                        <a:lnTo>
                          <a:pt x="685186" y="154386"/>
                        </a:lnTo>
                        <a:lnTo>
                          <a:pt x="731061" y="136251"/>
                        </a:lnTo>
                        <a:lnTo>
                          <a:pt x="777461" y="119177"/>
                        </a:lnTo>
                        <a:lnTo>
                          <a:pt x="824370" y="103181"/>
                        </a:lnTo>
                        <a:lnTo>
                          <a:pt x="871774" y="88276"/>
                        </a:lnTo>
                        <a:lnTo>
                          <a:pt x="919657" y="74477"/>
                        </a:lnTo>
                        <a:lnTo>
                          <a:pt x="968005" y="61800"/>
                        </a:lnTo>
                        <a:lnTo>
                          <a:pt x="1016803" y="50260"/>
                        </a:lnTo>
                        <a:lnTo>
                          <a:pt x="1066036" y="39871"/>
                        </a:lnTo>
                        <a:lnTo>
                          <a:pt x="1115688" y="30648"/>
                        </a:lnTo>
                        <a:lnTo>
                          <a:pt x="1165745" y="22606"/>
                        </a:lnTo>
                        <a:lnTo>
                          <a:pt x="1216192" y="15761"/>
                        </a:lnTo>
                        <a:lnTo>
                          <a:pt x="1267015" y="10127"/>
                        </a:lnTo>
                        <a:lnTo>
                          <a:pt x="1318197" y="5718"/>
                        </a:lnTo>
                        <a:lnTo>
                          <a:pt x="1369725" y="2551"/>
                        </a:lnTo>
                        <a:lnTo>
                          <a:pt x="1421582" y="640"/>
                        </a:lnTo>
                        <a:lnTo>
                          <a:pt x="1473756" y="0"/>
                        </a:lnTo>
                        <a:lnTo>
                          <a:pt x="1519315" y="474"/>
                        </a:lnTo>
                        <a:lnTo>
                          <a:pt x="1564737" y="1892"/>
                        </a:lnTo>
                        <a:lnTo>
                          <a:pt x="1610008" y="4249"/>
                        </a:lnTo>
                        <a:lnTo>
                          <a:pt x="1655113" y="7538"/>
                        </a:lnTo>
                        <a:lnTo>
                          <a:pt x="1700038" y="11753"/>
                        </a:lnTo>
                        <a:lnTo>
                          <a:pt x="1744770" y="16888"/>
                        </a:lnTo>
                        <a:lnTo>
                          <a:pt x="1789294" y="22937"/>
                        </a:lnTo>
                        <a:lnTo>
                          <a:pt x="1833596" y="29894"/>
                        </a:lnTo>
                        <a:lnTo>
                          <a:pt x="1877661" y="37752"/>
                        </a:lnTo>
                        <a:lnTo>
                          <a:pt x="1921475" y="46506"/>
                        </a:lnTo>
                        <a:lnTo>
                          <a:pt x="1965025" y="56149"/>
                        </a:lnTo>
                        <a:lnTo>
                          <a:pt x="2008296" y="66676"/>
                        </a:lnTo>
                        <a:lnTo>
                          <a:pt x="2051273" y="78079"/>
                        </a:lnTo>
                        <a:lnTo>
                          <a:pt x="2093943" y="90354"/>
                        </a:lnTo>
                        <a:lnTo>
                          <a:pt x="2136292" y="103494"/>
                        </a:lnTo>
                        <a:lnTo>
                          <a:pt x="2178305" y="117492"/>
                        </a:lnTo>
                        <a:lnTo>
                          <a:pt x="2219968" y="132344"/>
                        </a:lnTo>
                        <a:lnTo>
                          <a:pt x="2261267" y="148042"/>
                        </a:lnTo>
                        <a:lnTo>
                          <a:pt x="2302188" y="164580"/>
                        </a:lnTo>
                        <a:lnTo>
                          <a:pt x="2342716" y="181953"/>
                        </a:lnTo>
                        <a:lnTo>
                          <a:pt x="2382838" y="200154"/>
                        </a:lnTo>
                        <a:lnTo>
                          <a:pt x="2422538" y="219178"/>
                        </a:lnTo>
                        <a:lnTo>
                          <a:pt x="2461804" y="239018"/>
                        </a:lnTo>
                        <a:lnTo>
                          <a:pt x="2500621" y="259667"/>
                        </a:lnTo>
                        <a:lnTo>
                          <a:pt x="2538974" y="281121"/>
                        </a:lnTo>
                        <a:lnTo>
                          <a:pt x="2576849" y="303372"/>
                        </a:lnTo>
                        <a:lnTo>
                          <a:pt x="2614233" y="326415"/>
                        </a:lnTo>
                        <a:lnTo>
                          <a:pt x="2651111" y="350244"/>
                        </a:lnTo>
                        <a:lnTo>
                          <a:pt x="2687468" y="374852"/>
                        </a:lnTo>
                        <a:lnTo>
                          <a:pt x="2723292" y="400233"/>
                        </a:lnTo>
                        <a:lnTo>
                          <a:pt x="2758566" y="426382"/>
                        </a:lnTo>
                        <a:lnTo>
                          <a:pt x="2793278" y="453292"/>
                        </a:lnTo>
                        <a:lnTo>
                          <a:pt x="2827413" y="480957"/>
                        </a:lnTo>
                        <a:lnTo>
                          <a:pt x="2860957" y="509371"/>
                        </a:lnTo>
                        <a:lnTo>
                          <a:pt x="2893896" y="538527"/>
                        </a:lnTo>
                        <a:lnTo>
                          <a:pt x="2926215" y="568421"/>
                        </a:lnTo>
                        <a:lnTo>
                          <a:pt x="2957901" y="599045"/>
                        </a:lnTo>
                        <a:lnTo>
                          <a:pt x="2988939" y="630393"/>
                        </a:lnTo>
                        <a:lnTo>
                          <a:pt x="3019315" y="662460"/>
                        </a:lnTo>
                        <a:lnTo>
                          <a:pt x="3049014" y="695239"/>
                        </a:lnTo>
                        <a:lnTo>
                          <a:pt x="3078023" y="728724"/>
                        </a:lnTo>
                        <a:lnTo>
                          <a:pt x="3106328" y="762910"/>
                        </a:lnTo>
                        <a:lnTo>
                          <a:pt x="3133914" y="797789"/>
                        </a:lnTo>
                        <a:lnTo>
                          <a:pt x="3160766" y="833356"/>
                        </a:lnTo>
                        <a:lnTo>
                          <a:pt x="3186872" y="869605"/>
                        </a:lnTo>
                        <a:lnTo>
                          <a:pt x="3212216" y="906530"/>
                        </a:lnTo>
                        <a:lnTo>
                          <a:pt x="3236785" y="944124"/>
                        </a:lnTo>
                        <a:lnTo>
                          <a:pt x="3260564" y="982381"/>
                        </a:lnTo>
                        <a:lnTo>
                          <a:pt x="3283539" y="1021296"/>
                        </a:lnTo>
                        <a:lnTo>
                          <a:pt x="3305696" y="1060862"/>
                        </a:lnTo>
                        <a:lnTo>
                          <a:pt x="3327021" y="1101073"/>
                        </a:lnTo>
                        <a:lnTo>
                          <a:pt x="3347500" y="1141923"/>
                        </a:lnTo>
                        <a:lnTo>
                          <a:pt x="3367117" y="1183406"/>
                        </a:lnTo>
                        <a:lnTo>
                          <a:pt x="3385860" y="1225516"/>
                        </a:lnTo>
                        <a:lnTo>
                          <a:pt x="3403714" y="1268246"/>
                        </a:lnTo>
                        <a:lnTo>
                          <a:pt x="3420665" y="1311591"/>
                        </a:lnTo>
                        <a:lnTo>
                          <a:pt x="3436698" y="1355544"/>
                        </a:lnTo>
                        <a:lnTo>
                          <a:pt x="3451800" y="1400100"/>
                        </a:lnTo>
                        <a:lnTo>
                          <a:pt x="3465956" y="1445252"/>
                        </a:lnTo>
                        <a:lnTo>
                          <a:pt x="3479152" y="1490994"/>
                        </a:lnTo>
                        <a:lnTo>
                          <a:pt x="3491373" y="1537320"/>
                        </a:lnTo>
                        <a:lnTo>
                          <a:pt x="3502607" y="1584224"/>
                        </a:lnTo>
                        <a:lnTo>
                          <a:pt x="3512838" y="1631700"/>
                        </a:lnTo>
                        <a:lnTo>
                          <a:pt x="3522052" y="1679742"/>
                        </a:lnTo>
                        <a:lnTo>
                          <a:pt x="3530235" y="1728343"/>
                        </a:lnTo>
                        <a:lnTo>
                          <a:pt x="3537374" y="1777497"/>
                        </a:lnTo>
                        <a:lnTo>
                          <a:pt x="3543453" y="1827199"/>
                        </a:lnTo>
                        <a:lnTo>
                          <a:pt x="3548458" y="1877442"/>
                        </a:lnTo>
                        <a:lnTo>
                          <a:pt x="3552376" y="1928221"/>
                        </a:lnTo>
                        <a:lnTo>
                          <a:pt x="3555192" y="1979528"/>
                        </a:lnTo>
                        <a:lnTo>
                          <a:pt x="3556892" y="2031359"/>
                        </a:lnTo>
                        <a:lnTo>
                          <a:pt x="3557462" y="2083706"/>
                        </a:lnTo>
                        <a:lnTo>
                          <a:pt x="3556809" y="2136363"/>
                        </a:lnTo>
                        <a:lnTo>
                          <a:pt x="3554863" y="2188698"/>
                        </a:lnTo>
                        <a:lnTo>
                          <a:pt x="3551637" y="2240697"/>
                        </a:lnTo>
                        <a:lnTo>
                          <a:pt x="3547147" y="2292344"/>
                        </a:lnTo>
                        <a:lnTo>
                          <a:pt x="3541408" y="2343624"/>
                        </a:lnTo>
                        <a:lnTo>
                          <a:pt x="3534437" y="2394521"/>
                        </a:lnTo>
                        <a:lnTo>
                          <a:pt x="3526248" y="2445019"/>
                        </a:lnTo>
                        <a:lnTo>
                          <a:pt x="3516856" y="2495105"/>
                        </a:lnTo>
                        <a:lnTo>
                          <a:pt x="3506278" y="2544761"/>
                        </a:lnTo>
                        <a:lnTo>
                          <a:pt x="3494528" y="2593973"/>
                        </a:lnTo>
                        <a:lnTo>
                          <a:pt x="3481621" y="2642726"/>
                        </a:lnTo>
                        <a:lnTo>
                          <a:pt x="3467574" y="2691004"/>
                        </a:lnTo>
                        <a:lnTo>
                          <a:pt x="3452401" y="2738792"/>
                        </a:lnTo>
                        <a:lnTo>
                          <a:pt x="3436118" y="2786074"/>
                        </a:lnTo>
                        <a:lnTo>
                          <a:pt x="3418740" y="2832835"/>
                        </a:lnTo>
                        <a:lnTo>
                          <a:pt x="3400282" y="2879060"/>
                        </a:lnTo>
                        <a:lnTo>
                          <a:pt x="3380760" y="2924733"/>
                        </a:lnTo>
                        <a:lnTo>
                          <a:pt x="3360190" y="2969839"/>
                        </a:lnTo>
                        <a:lnTo>
                          <a:pt x="3338586" y="3014363"/>
                        </a:lnTo>
                        <a:lnTo>
                          <a:pt x="3315964" y="3058289"/>
                        </a:lnTo>
                        <a:lnTo>
                          <a:pt x="3292340" y="3101602"/>
                        </a:lnTo>
                        <a:lnTo>
                          <a:pt x="3267728" y="3144287"/>
                        </a:lnTo>
                        <a:lnTo>
                          <a:pt x="3242144" y="3186327"/>
                        </a:lnTo>
                        <a:lnTo>
                          <a:pt x="3215603" y="3227709"/>
                        </a:lnTo>
                        <a:lnTo>
                          <a:pt x="3188122" y="3268416"/>
                        </a:lnTo>
                        <a:lnTo>
                          <a:pt x="3159714" y="3308433"/>
                        </a:lnTo>
                        <a:lnTo>
                          <a:pt x="3130396" y="3347746"/>
                        </a:lnTo>
                        <a:lnTo>
                          <a:pt x="3100182" y="3386337"/>
                        </a:lnTo>
                        <a:lnTo>
                          <a:pt x="3069089" y="3424193"/>
                        </a:lnTo>
                        <a:lnTo>
                          <a:pt x="3037131" y="3461297"/>
                        </a:lnTo>
                        <a:lnTo>
                          <a:pt x="3004324" y="3497635"/>
                        </a:lnTo>
                        <a:lnTo>
                          <a:pt x="2970684" y="3533190"/>
                        </a:lnTo>
                      </a:path>
                    </a:pathLst>
                  </a:custGeom>
                  <a:noFill/>
                  <a:ln w="11150" cap="flat" cmpd="sng">
                    <a:solidFill>
                      <a:srgbClr val="00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18" name="Google Shape;314;p3">
                    <a:extLst>
                      <a:ext uri="{FF2B5EF4-FFF2-40B4-BE49-F238E27FC236}">
                        <a16:creationId xmlns:a16="http://schemas.microsoft.com/office/drawing/2014/main" id="{11AFECBA-474F-45D4-A789-F5E660DEDF83}"/>
                      </a:ext>
                    </a:extLst>
                  </p:cNvPr>
                  <p:cNvSpPr/>
                  <p:nvPr/>
                </p:nvSpPr>
                <p:spPr>
                  <a:xfrm>
                    <a:off x="6411331" y="2422645"/>
                    <a:ext cx="1554867" cy="154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6415" h="3018154" extrusionOk="0">
                        <a:moveTo>
                          <a:pt x="96126" y="95478"/>
                        </a:moveTo>
                        <a:lnTo>
                          <a:pt x="0" y="0"/>
                        </a:lnTo>
                        <a:lnTo>
                          <a:pt x="355" y="95783"/>
                        </a:lnTo>
                        <a:lnTo>
                          <a:pt x="96126" y="95478"/>
                        </a:lnTo>
                        <a:close/>
                      </a:path>
                      <a:path w="3066415" h="3018154" extrusionOk="0">
                        <a:moveTo>
                          <a:pt x="3066275" y="3016694"/>
                        </a:moveTo>
                        <a:lnTo>
                          <a:pt x="2969310" y="2922079"/>
                        </a:lnTo>
                        <a:lnTo>
                          <a:pt x="2970504" y="3017850"/>
                        </a:lnTo>
                        <a:lnTo>
                          <a:pt x="3066275" y="3016694"/>
                        </a:lnTo>
                        <a:close/>
                      </a:path>
                    </a:pathLst>
                  </a:custGeom>
                  <a:solidFill>
                    <a:srgbClr val="003399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19" name="Google Shape;315;p3">
                    <a:extLst>
                      <a:ext uri="{FF2B5EF4-FFF2-40B4-BE49-F238E27FC236}">
                        <a16:creationId xmlns:a16="http://schemas.microsoft.com/office/drawing/2014/main" id="{E633931C-301C-4186-8E92-8C9C80D8203F}"/>
                      </a:ext>
                    </a:extLst>
                  </p:cNvPr>
                  <p:cNvSpPr/>
                  <p:nvPr/>
                </p:nvSpPr>
                <p:spPr>
                  <a:xfrm>
                    <a:off x="6984633" y="1934305"/>
                    <a:ext cx="1496265" cy="150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0845" h="2948940" extrusionOk="0">
                        <a:moveTo>
                          <a:pt x="804951" y="0"/>
                        </a:moveTo>
                        <a:lnTo>
                          <a:pt x="0" y="0"/>
                        </a:lnTo>
                        <a:lnTo>
                          <a:pt x="0" y="1575752"/>
                        </a:lnTo>
                        <a:lnTo>
                          <a:pt x="402475" y="1978228"/>
                        </a:lnTo>
                        <a:lnTo>
                          <a:pt x="804951" y="1575752"/>
                        </a:lnTo>
                        <a:lnTo>
                          <a:pt x="804951" y="0"/>
                        </a:lnTo>
                        <a:close/>
                      </a:path>
                      <a:path w="2950845" h="2948940" extrusionOk="0">
                        <a:moveTo>
                          <a:pt x="2950286" y="2143531"/>
                        </a:moveTo>
                        <a:lnTo>
                          <a:pt x="1374533" y="2143531"/>
                        </a:lnTo>
                        <a:lnTo>
                          <a:pt x="972058" y="2546007"/>
                        </a:lnTo>
                        <a:lnTo>
                          <a:pt x="1374533" y="2948482"/>
                        </a:lnTo>
                        <a:lnTo>
                          <a:pt x="2950286" y="2948482"/>
                        </a:lnTo>
                        <a:lnTo>
                          <a:pt x="2950286" y="2143531"/>
                        </a:lnTo>
                        <a:close/>
                      </a:path>
                    </a:pathLst>
                  </a:custGeom>
                  <a:solidFill>
                    <a:srgbClr val="2ACDFF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" name="Google Shape;316;p3">
                    <a:extLst>
                      <a:ext uri="{FF2B5EF4-FFF2-40B4-BE49-F238E27FC236}">
                        <a16:creationId xmlns:a16="http://schemas.microsoft.com/office/drawing/2014/main" id="{A3DEACB2-9057-4283-BA98-3FEA1F4297C5}"/>
                      </a:ext>
                    </a:extLst>
                  </p:cNvPr>
                  <p:cNvSpPr/>
                  <p:nvPr/>
                </p:nvSpPr>
                <p:spPr>
                  <a:xfrm>
                    <a:off x="7875037" y="3921191"/>
                    <a:ext cx="84950" cy="85688"/>
                  </a:xfrm>
                  <a:prstGeom prst="rect">
                    <a:avLst/>
                  </a:prstGeom>
                  <a:blipFill rotWithShape="1">
                    <a:blip r:embed="rId2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" name="Google Shape;317;p3">
                    <a:extLst>
                      <a:ext uri="{FF2B5EF4-FFF2-40B4-BE49-F238E27FC236}">
                        <a16:creationId xmlns:a16="http://schemas.microsoft.com/office/drawing/2014/main" id="{C00AB41F-15C4-40BD-93F3-4041FF5D93B6}"/>
                      </a:ext>
                    </a:extLst>
                  </p:cNvPr>
                  <p:cNvSpPr/>
                  <p:nvPr/>
                </p:nvSpPr>
                <p:spPr>
                  <a:xfrm>
                    <a:off x="6367167" y="3964035"/>
                    <a:ext cx="84950" cy="85688"/>
                  </a:xfrm>
                  <a:prstGeom prst="rect">
                    <a:avLst/>
                  </a:prstGeom>
                  <a:blipFill rotWithShape="1">
                    <a:blip r:embed="rId3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" name="Google Shape;318;p3">
                    <a:extLst>
                      <a:ext uri="{FF2B5EF4-FFF2-40B4-BE49-F238E27FC236}">
                        <a16:creationId xmlns:a16="http://schemas.microsoft.com/office/drawing/2014/main" id="{26129B22-A7E1-49F1-A561-A64464A2591E}"/>
                      </a:ext>
                    </a:extLst>
                  </p:cNvPr>
                  <p:cNvSpPr/>
                  <p:nvPr/>
                </p:nvSpPr>
                <p:spPr>
                  <a:xfrm>
                    <a:off x="7152959" y="4296076"/>
                    <a:ext cx="84950" cy="85688"/>
                  </a:xfrm>
                  <a:prstGeom prst="rect">
                    <a:avLst/>
                  </a:prstGeom>
                  <a:blipFill rotWithShape="1">
                    <a:blip r:embed="rId2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" name="Google Shape;320;p3">
                    <a:extLst>
                      <a:ext uri="{FF2B5EF4-FFF2-40B4-BE49-F238E27FC236}">
                        <a16:creationId xmlns:a16="http://schemas.microsoft.com/office/drawing/2014/main" id="{FE2F068C-22AD-458F-9206-80903AB41050}"/>
                      </a:ext>
                    </a:extLst>
                  </p:cNvPr>
                  <p:cNvSpPr/>
                  <p:nvPr/>
                </p:nvSpPr>
                <p:spPr>
                  <a:xfrm>
                    <a:off x="6383095" y="2416298"/>
                    <a:ext cx="84950" cy="85688"/>
                  </a:xfrm>
                  <a:prstGeom prst="rect">
                    <a:avLst/>
                  </a:prstGeom>
                  <a:blipFill rotWithShape="1">
                    <a:blip r:embed="rId4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4" name="Google Shape;321;p3">
                    <a:extLst>
                      <a:ext uri="{FF2B5EF4-FFF2-40B4-BE49-F238E27FC236}">
                        <a16:creationId xmlns:a16="http://schemas.microsoft.com/office/drawing/2014/main" id="{226E06D2-2F30-4F2A-8CC7-25F2594F3454}"/>
                      </a:ext>
                    </a:extLst>
                  </p:cNvPr>
                  <p:cNvSpPr/>
                  <p:nvPr/>
                </p:nvSpPr>
                <p:spPr>
                  <a:xfrm>
                    <a:off x="7901585" y="2416298"/>
                    <a:ext cx="84950" cy="85688"/>
                  </a:xfrm>
                  <a:prstGeom prst="rect">
                    <a:avLst/>
                  </a:prstGeom>
                  <a:blipFill rotWithShape="1">
                    <a:blip r:embed="rId2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5" name="Google Shape;322;p3">
                    <a:extLst>
                      <a:ext uri="{FF2B5EF4-FFF2-40B4-BE49-F238E27FC236}">
                        <a16:creationId xmlns:a16="http://schemas.microsoft.com/office/drawing/2014/main" id="{4D37996E-BBB2-4D03-8627-48B75648F174}"/>
                      </a:ext>
                    </a:extLst>
                  </p:cNvPr>
                  <p:cNvSpPr/>
                  <p:nvPr/>
                </p:nvSpPr>
                <p:spPr>
                  <a:xfrm>
                    <a:off x="7163578" y="2346676"/>
                    <a:ext cx="84950" cy="85688"/>
                  </a:xfrm>
                  <a:prstGeom prst="rect">
                    <a:avLst/>
                  </a:prstGeom>
                  <a:blipFill rotWithShape="1">
                    <a:blip r:embed="rId3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6" name="Google Shape;323;p3">
                    <a:extLst>
                      <a:ext uri="{FF2B5EF4-FFF2-40B4-BE49-F238E27FC236}">
                        <a16:creationId xmlns:a16="http://schemas.microsoft.com/office/drawing/2014/main" id="{1D9E1F74-ECBC-4A4F-8735-8BA3597CE6E4}"/>
                      </a:ext>
                    </a:extLst>
                  </p:cNvPr>
                  <p:cNvSpPr/>
                  <p:nvPr/>
                </p:nvSpPr>
                <p:spPr>
                  <a:xfrm>
                    <a:off x="7933442" y="3192844"/>
                    <a:ext cx="84950" cy="85688"/>
                  </a:xfrm>
                  <a:prstGeom prst="rect">
                    <a:avLst/>
                  </a:prstGeom>
                  <a:blipFill rotWithShape="1">
                    <a:blip r:embed="rId4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7" name="Google Shape;324;p3">
                    <a:extLst>
                      <a:ext uri="{FF2B5EF4-FFF2-40B4-BE49-F238E27FC236}">
                        <a16:creationId xmlns:a16="http://schemas.microsoft.com/office/drawing/2014/main" id="{EA1183D9-550C-4B7E-A9A7-20B98EE607C2}"/>
                      </a:ext>
                    </a:extLst>
                  </p:cNvPr>
                  <p:cNvSpPr/>
                  <p:nvPr/>
                </p:nvSpPr>
                <p:spPr>
                  <a:xfrm>
                    <a:off x="6053913" y="3192844"/>
                    <a:ext cx="84950" cy="85688"/>
                  </a:xfrm>
                  <a:prstGeom prst="rect">
                    <a:avLst/>
                  </a:prstGeom>
                  <a:blipFill rotWithShape="1">
                    <a:blip r:embed="rId2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8" name="Google Shape;325;p3">
                    <a:extLst>
                      <a:ext uri="{FF2B5EF4-FFF2-40B4-BE49-F238E27FC236}">
                        <a16:creationId xmlns:a16="http://schemas.microsoft.com/office/drawing/2014/main" id="{50BD0208-6737-4487-9E45-BED45C3020B4}"/>
                      </a:ext>
                    </a:extLst>
                  </p:cNvPr>
                  <p:cNvSpPr/>
                  <p:nvPr/>
                </p:nvSpPr>
                <p:spPr>
                  <a:xfrm>
                    <a:off x="7197886" y="2389520"/>
                    <a:ext cx="786288" cy="87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0670" h="1708785" extrusionOk="0">
                        <a:moveTo>
                          <a:pt x="0" y="0"/>
                        </a:moveTo>
                        <a:lnTo>
                          <a:pt x="46029" y="648"/>
                        </a:lnTo>
                        <a:lnTo>
                          <a:pt x="91864" y="2585"/>
                        </a:lnTo>
                        <a:lnTo>
                          <a:pt x="137476" y="5799"/>
                        </a:lnTo>
                        <a:lnTo>
                          <a:pt x="182841" y="10280"/>
                        </a:lnTo>
                        <a:lnTo>
                          <a:pt x="227931" y="16016"/>
                        </a:lnTo>
                        <a:lnTo>
                          <a:pt x="272719" y="22995"/>
                        </a:lnTo>
                        <a:lnTo>
                          <a:pt x="317180" y="31206"/>
                        </a:lnTo>
                        <a:lnTo>
                          <a:pt x="361287" y="40638"/>
                        </a:lnTo>
                        <a:lnTo>
                          <a:pt x="405014" y="51280"/>
                        </a:lnTo>
                        <a:lnTo>
                          <a:pt x="448333" y="63119"/>
                        </a:lnTo>
                        <a:lnTo>
                          <a:pt x="491219" y="76146"/>
                        </a:lnTo>
                        <a:lnTo>
                          <a:pt x="533645" y="90347"/>
                        </a:lnTo>
                        <a:lnTo>
                          <a:pt x="575584" y="105713"/>
                        </a:lnTo>
                        <a:lnTo>
                          <a:pt x="617011" y="122231"/>
                        </a:lnTo>
                        <a:lnTo>
                          <a:pt x="657898" y="139891"/>
                        </a:lnTo>
                        <a:lnTo>
                          <a:pt x="698220" y="158681"/>
                        </a:lnTo>
                        <a:lnTo>
                          <a:pt x="737949" y="178589"/>
                        </a:lnTo>
                        <a:lnTo>
                          <a:pt x="777060" y="199605"/>
                        </a:lnTo>
                        <a:lnTo>
                          <a:pt x="815525" y="221716"/>
                        </a:lnTo>
                        <a:lnTo>
                          <a:pt x="853319" y="244912"/>
                        </a:lnTo>
                        <a:lnTo>
                          <a:pt x="890414" y="269182"/>
                        </a:lnTo>
                        <a:lnTo>
                          <a:pt x="926785" y="294513"/>
                        </a:lnTo>
                        <a:lnTo>
                          <a:pt x="962405" y="320895"/>
                        </a:lnTo>
                        <a:lnTo>
                          <a:pt x="997248" y="348316"/>
                        </a:lnTo>
                        <a:lnTo>
                          <a:pt x="1031286" y="376765"/>
                        </a:lnTo>
                        <a:lnTo>
                          <a:pt x="1064494" y="406230"/>
                        </a:lnTo>
                        <a:lnTo>
                          <a:pt x="1096845" y="436700"/>
                        </a:lnTo>
                        <a:lnTo>
                          <a:pt x="1128312" y="468164"/>
                        </a:lnTo>
                        <a:lnTo>
                          <a:pt x="1158870" y="500611"/>
                        </a:lnTo>
                        <a:lnTo>
                          <a:pt x="1188492" y="534029"/>
                        </a:lnTo>
                        <a:lnTo>
                          <a:pt x="1217150" y="568406"/>
                        </a:lnTo>
                        <a:lnTo>
                          <a:pt x="1244819" y="603732"/>
                        </a:lnTo>
                        <a:lnTo>
                          <a:pt x="1271473" y="639995"/>
                        </a:lnTo>
                        <a:lnTo>
                          <a:pt x="1297085" y="677183"/>
                        </a:lnTo>
                        <a:lnTo>
                          <a:pt x="1321627" y="715286"/>
                        </a:lnTo>
                        <a:lnTo>
                          <a:pt x="1345075" y="754292"/>
                        </a:lnTo>
                        <a:lnTo>
                          <a:pt x="1367401" y="794189"/>
                        </a:lnTo>
                        <a:lnTo>
                          <a:pt x="1388579" y="834967"/>
                        </a:lnTo>
                        <a:lnTo>
                          <a:pt x="1408583" y="876614"/>
                        </a:lnTo>
                        <a:lnTo>
                          <a:pt x="1427385" y="919118"/>
                        </a:lnTo>
                        <a:lnTo>
                          <a:pt x="1444960" y="962469"/>
                        </a:lnTo>
                        <a:lnTo>
                          <a:pt x="1461281" y="1006654"/>
                        </a:lnTo>
                        <a:lnTo>
                          <a:pt x="1476322" y="1051663"/>
                        </a:lnTo>
                        <a:lnTo>
                          <a:pt x="1490056" y="1097484"/>
                        </a:lnTo>
                        <a:lnTo>
                          <a:pt x="1502457" y="1144106"/>
                        </a:lnTo>
                        <a:lnTo>
                          <a:pt x="1513497" y="1191517"/>
                        </a:lnTo>
                        <a:lnTo>
                          <a:pt x="1523152" y="1239707"/>
                        </a:lnTo>
                        <a:lnTo>
                          <a:pt x="1531394" y="1288663"/>
                        </a:lnTo>
                        <a:lnTo>
                          <a:pt x="1538197" y="1338375"/>
                        </a:lnTo>
                        <a:lnTo>
                          <a:pt x="1543534" y="1388831"/>
                        </a:lnTo>
                        <a:lnTo>
                          <a:pt x="1547379" y="1440019"/>
                        </a:lnTo>
                        <a:lnTo>
                          <a:pt x="1549705" y="1491929"/>
                        </a:lnTo>
                        <a:lnTo>
                          <a:pt x="1550486" y="1544549"/>
                        </a:lnTo>
                        <a:lnTo>
                          <a:pt x="1549941" y="1585909"/>
                        </a:lnTo>
                        <a:lnTo>
                          <a:pt x="1548314" y="1627004"/>
                        </a:lnTo>
                        <a:lnTo>
                          <a:pt x="1545618" y="1667817"/>
                        </a:lnTo>
                        <a:lnTo>
                          <a:pt x="1541869" y="1708335"/>
                        </a:lnTo>
                      </a:path>
                    </a:pathLst>
                  </a:custGeom>
                  <a:noFill/>
                  <a:ln w="11150" cap="flat" cmpd="sng">
                    <a:solidFill>
                      <a:srgbClr val="00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9" name="Google Shape;326;p3">
                    <a:extLst>
                      <a:ext uri="{FF2B5EF4-FFF2-40B4-BE49-F238E27FC236}">
                        <a16:creationId xmlns:a16="http://schemas.microsoft.com/office/drawing/2014/main" id="{0FB1435E-464B-4430-B43D-CCE38BFA640C}"/>
                      </a:ext>
                    </a:extLst>
                  </p:cNvPr>
                  <p:cNvSpPr/>
                  <p:nvPr/>
                </p:nvSpPr>
                <p:spPr>
                  <a:xfrm>
                    <a:off x="6096388" y="3235689"/>
                    <a:ext cx="1311446" cy="1486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6354" h="2905759" extrusionOk="0">
                        <a:moveTo>
                          <a:pt x="0" y="0"/>
                        </a:moveTo>
                        <a:lnTo>
                          <a:pt x="527" y="48169"/>
                        </a:lnTo>
                        <a:lnTo>
                          <a:pt x="2101" y="96081"/>
                        </a:lnTo>
                        <a:lnTo>
                          <a:pt x="4712" y="143724"/>
                        </a:lnTo>
                        <a:lnTo>
                          <a:pt x="8348" y="191086"/>
                        </a:lnTo>
                        <a:lnTo>
                          <a:pt x="12998" y="238158"/>
                        </a:lnTo>
                        <a:lnTo>
                          <a:pt x="18651" y="284928"/>
                        </a:lnTo>
                        <a:lnTo>
                          <a:pt x="25297" y="331385"/>
                        </a:lnTo>
                        <a:lnTo>
                          <a:pt x="32924" y="377518"/>
                        </a:lnTo>
                        <a:lnTo>
                          <a:pt x="41522" y="423316"/>
                        </a:lnTo>
                        <a:lnTo>
                          <a:pt x="51079" y="468768"/>
                        </a:lnTo>
                        <a:lnTo>
                          <a:pt x="61585" y="513864"/>
                        </a:lnTo>
                        <a:lnTo>
                          <a:pt x="73029" y="558592"/>
                        </a:lnTo>
                        <a:lnTo>
                          <a:pt x="85399" y="602941"/>
                        </a:lnTo>
                        <a:lnTo>
                          <a:pt x="98684" y="646901"/>
                        </a:lnTo>
                        <a:lnTo>
                          <a:pt x="112874" y="690460"/>
                        </a:lnTo>
                        <a:lnTo>
                          <a:pt x="127959" y="733607"/>
                        </a:lnTo>
                        <a:lnTo>
                          <a:pt x="143925" y="776332"/>
                        </a:lnTo>
                        <a:lnTo>
                          <a:pt x="160764" y="818624"/>
                        </a:lnTo>
                        <a:lnTo>
                          <a:pt x="178464" y="860471"/>
                        </a:lnTo>
                        <a:lnTo>
                          <a:pt x="197013" y="901863"/>
                        </a:lnTo>
                        <a:lnTo>
                          <a:pt x="216401" y="942788"/>
                        </a:lnTo>
                        <a:lnTo>
                          <a:pt x="236618" y="983236"/>
                        </a:lnTo>
                        <a:lnTo>
                          <a:pt x="257651" y="1023196"/>
                        </a:lnTo>
                        <a:lnTo>
                          <a:pt x="279491" y="1062657"/>
                        </a:lnTo>
                        <a:lnTo>
                          <a:pt x="302125" y="1101608"/>
                        </a:lnTo>
                        <a:lnTo>
                          <a:pt x="325544" y="1140037"/>
                        </a:lnTo>
                        <a:lnTo>
                          <a:pt x="349736" y="1177934"/>
                        </a:lnTo>
                        <a:lnTo>
                          <a:pt x="374690" y="1215289"/>
                        </a:lnTo>
                        <a:lnTo>
                          <a:pt x="400396" y="1252089"/>
                        </a:lnTo>
                        <a:lnTo>
                          <a:pt x="426841" y="1288324"/>
                        </a:lnTo>
                        <a:lnTo>
                          <a:pt x="454016" y="1323984"/>
                        </a:lnTo>
                        <a:lnTo>
                          <a:pt x="481910" y="1359056"/>
                        </a:lnTo>
                        <a:lnTo>
                          <a:pt x="510511" y="1393531"/>
                        </a:lnTo>
                        <a:lnTo>
                          <a:pt x="539808" y="1427397"/>
                        </a:lnTo>
                        <a:lnTo>
                          <a:pt x="569791" y="1460643"/>
                        </a:lnTo>
                        <a:lnTo>
                          <a:pt x="600448" y="1493258"/>
                        </a:lnTo>
                        <a:lnTo>
                          <a:pt x="631770" y="1525232"/>
                        </a:lnTo>
                        <a:lnTo>
                          <a:pt x="663743" y="1556553"/>
                        </a:lnTo>
                        <a:lnTo>
                          <a:pt x="696359" y="1587210"/>
                        </a:lnTo>
                        <a:lnTo>
                          <a:pt x="729605" y="1617193"/>
                        </a:lnTo>
                        <a:lnTo>
                          <a:pt x="763471" y="1646491"/>
                        </a:lnTo>
                        <a:lnTo>
                          <a:pt x="797945" y="1675092"/>
                        </a:lnTo>
                        <a:lnTo>
                          <a:pt x="833018" y="1702985"/>
                        </a:lnTo>
                        <a:lnTo>
                          <a:pt x="868677" y="1730160"/>
                        </a:lnTo>
                        <a:lnTo>
                          <a:pt x="904912" y="1756606"/>
                        </a:lnTo>
                        <a:lnTo>
                          <a:pt x="941713" y="1782311"/>
                        </a:lnTo>
                        <a:lnTo>
                          <a:pt x="979067" y="1807265"/>
                        </a:lnTo>
                        <a:lnTo>
                          <a:pt x="1016964" y="1831457"/>
                        </a:lnTo>
                        <a:lnTo>
                          <a:pt x="1055394" y="1854876"/>
                        </a:lnTo>
                        <a:lnTo>
                          <a:pt x="1094344" y="1877511"/>
                        </a:lnTo>
                        <a:lnTo>
                          <a:pt x="1133805" y="1899350"/>
                        </a:lnTo>
                        <a:lnTo>
                          <a:pt x="1173765" y="1920384"/>
                        </a:lnTo>
                        <a:lnTo>
                          <a:pt x="1214213" y="1940600"/>
                        </a:lnTo>
                        <a:lnTo>
                          <a:pt x="1255139" y="1959988"/>
                        </a:lnTo>
                        <a:lnTo>
                          <a:pt x="1296530" y="1978538"/>
                        </a:lnTo>
                        <a:lnTo>
                          <a:pt x="1338378" y="1996237"/>
                        </a:lnTo>
                        <a:lnTo>
                          <a:pt x="1380669" y="2013076"/>
                        </a:lnTo>
                        <a:lnTo>
                          <a:pt x="1423394" y="2029043"/>
                        </a:lnTo>
                        <a:lnTo>
                          <a:pt x="1466542" y="2044127"/>
                        </a:lnTo>
                        <a:lnTo>
                          <a:pt x="1510101" y="2058317"/>
                        </a:lnTo>
                        <a:lnTo>
                          <a:pt x="1554060" y="2071603"/>
                        </a:lnTo>
                        <a:lnTo>
                          <a:pt x="1598410" y="2083973"/>
                        </a:lnTo>
                        <a:lnTo>
                          <a:pt x="1643138" y="2095416"/>
                        </a:lnTo>
                        <a:lnTo>
                          <a:pt x="1688233" y="2105922"/>
                        </a:lnTo>
                        <a:lnTo>
                          <a:pt x="1733686" y="2115479"/>
                        </a:lnTo>
                        <a:lnTo>
                          <a:pt x="1779484" y="2124077"/>
                        </a:lnTo>
                        <a:lnTo>
                          <a:pt x="1825617" y="2131704"/>
                        </a:lnTo>
                        <a:lnTo>
                          <a:pt x="1872074" y="2138350"/>
                        </a:lnTo>
                        <a:lnTo>
                          <a:pt x="1918843" y="2144004"/>
                        </a:lnTo>
                        <a:lnTo>
                          <a:pt x="1965915" y="2148654"/>
                        </a:lnTo>
                        <a:lnTo>
                          <a:pt x="2013278" y="2152290"/>
                        </a:lnTo>
                        <a:lnTo>
                          <a:pt x="2060920" y="2154900"/>
                        </a:lnTo>
                        <a:lnTo>
                          <a:pt x="2108832" y="2156475"/>
                        </a:lnTo>
                        <a:lnTo>
                          <a:pt x="2157002" y="2157002"/>
                        </a:lnTo>
                        <a:lnTo>
                          <a:pt x="2157002" y="2905670"/>
                        </a:lnTo>
                        <a:lnTo>
                          <a:pt x="2586308" y="2905670"/>
                        </a:lnTo>
                      </a:path>
                    </a:pathLst>
                  </a:custGeom>
                  <a:noFill/>
                  <a:ln w="11150" cap="flat" cmpd="sng">
                    <a:solidFill>
                      <a:srgbClr val="00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167EA17-0E64-4AB1-B703-AEB690971115}"/>
                      </a:ext>
                    </a:extLst>
                  </p:cNvPr>
                  <p:cNvSpPr/>
                  <p:nvPr/>
                </p:nvSpPr>
                <p:spPr>
                  <a:xfrm>
                    <a:off x="7163578" y="4381764"/>
                    <a:ext cx="163197" cy="157160"/>
                  </a:xfrm>
                  <a:prstGeom prst="rect">
                    <a:avLst/>
                  </a:prstGeom>
                  <a:solidFill>
                    <a:srgbClr val="E3004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b="1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740755C-8752-445F-868E-DA30CA0DA6F3}"/>
                      </a:ext>
                    </a:extLst>
                  </p:cNvPr>
                  <p:cNvSpPr/>
                  <p:nvPr/>
                </p:nvSpPr>
                <p:spPr>
                  <a:xfrm>
                    <a:off x="7106151" y="4540579"/>
                    <a:ext cx="378389" cy="209558"/>
                  </a:xfrm>
                  <a:prstGeom prst="rect">
                    <a:avLst/>
                  </a:prstGeom>
                  <a:solidFill>
                    <a:srgbClr val="F7F7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b="1"/>
                  </a:p>
                </p:txBody>
              </p:sp>
            </p:grpSp>
          </p:grp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0B90BF1-7289-4551-97E7-B24BB59EA85B}"/>
                </a:ext>
              </a:extLst>
            </p:cNvPr>
            <p:cNvCxnSpPr>
              <a:cxnSpLocks/>
            </p:cNvCxnSpPr>
            <p:nvPr/>
          </p:nvCxnSpPr>
          <p:spPr>
            <a:xfrm>
              <a:off x="7819400" y="3958147"/>
              <a:ext cx="766162" cy="777790"/>
            </a:xfrm>
            <a:prstGeom prst="line">
              <a:avLst/>
            </a:prstGeom>
            <a:ln w="127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27B0ACB-8403-4DD5-BA52-409B248385EF}"/>
                </a:ext>
              </a:extLst>
            </p:cNvPr>
            <p:cNvCxnSpPr>
              <a:cxnSpLocks/>
            </p:cNvCxnSpPr>
            <p:nvPr/>
          </p:nvCxnSpPr>
          <p:spPr>
            <a:xfrm>
              <a:off x="4776125" y="3228285"/>
              <a:ext cx="1231828" cy="6870"/>
            </a:xfrm>
            <a:prstGeom prst="line">
              <a:avLst/>
            </a:prstGeom>
            <a:ln w="127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AE50C6-D945-40C1-BE72-B7087237F90A}"/>
                </a:ext>
              </a:extLst>
            </p:cNvPr>
            <p:cNvCxnSpPr>
              <a:cxnSpLocks/>
            </p:cNvCxnSpPr>
            <p:nvPr/>
          </p:nvCxnSpPr>
          <p:spPr>
            <a:xfrm>
              <a:off x="7865549" y="3228285"/>
              <a:ext cx="1231828" cy="6870"/>
            </a:xfrm>
            <a:prstGeom prst="line">
              <a:avLst/>
            </a:prstGeom>
            <a:ln w="127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reeform 35">
            <a:extLst>
              <a:ext uri="{FF2B5EF4-FFF2-40B4-BE49-F238E27FC236}">
                <a16:creationId xmlns:a16="http://schemas.microsoft.com/office/drawing/2014/main" id="{4C99B10A-3A8F-4B5F-B1E1-B18D5BE5CD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66CE218-16D9-45CD-819F-C765F13B0CEB}"/>
              </a:ext>
            </a:extLst>
          </p:cNvPr>
          <p:cNvSpPr txBox="1">
            <a:spLocks/>
          </p:cNvSpPr>
          <p:nvPr userDrawn="1"/>
        </p:nvSpPr>
        <p:spPr>
          <a:xfrm>
            <a:off x="650061" y="776063"/>
            <a:ext cx="3541626" cy="21664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Helping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Make the Right Decisions,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Faster.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D87B12-CA14-42A0-9F77-D9CB062F46CF}"/>
              </a:ext>
            </a:extLst>
          </p:cNvPr>
          <p:cNvGrpSpPr/>
          <p:nvPr userDrawn="1"/>
        </p:nvGrpSpPr>
        <p:grpSpPr>
          <a:xfrm>
            <a:off x="8752665" y="2958543"/>
            <a:ext cx="1675308" cy="566611"/>
            <a:chOff x="8412043" y="2039683"/>
            <a:chExt cx="1675308" cy="566611"/>
          </a:xfrm>
        </p:grpSpPr>
        <p:sp>
          <p:nvSpPr>
            <p:cNvPr id="42" name="Rounded Rectangle 61">
              <a:extLst>
                <a:ext uri="{FF2B5EF4-FFF2-40B4-BE49-F238E27FC236}">
                  <a16:creationId xmlns:a16="http://schemas.microsoft.com/office/drawing/2014/main" id="{76D833A7-600A-4C58-B753-B18DC2E9460D}"/>
                </a:ext>
              </a:extLst>
            </p:cNvPr>
            <p:cNvSpPr/>
            <p:nvPr/>
          </p:nvSpPr>
          <p:spPr>
            <a:xfrm>
              <a:off x="8414323" y="2039683"/>
              <a:ext cx="1673028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46800" rtlCol="0" anchor="ctr" anchorCtr="0"/>
            <a:lstStyle/>
            <a:p>
              <a:pPr lvl="0">
                <a:defRPr/>
              </a:pPr>
              <a:r>
                <a:rPr lang="en-US" sz="1600" b="1">
                  <a:solidFill>
                    <a:srgbClr val="000000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Technology</a:t>
              </a:r>
              <a:endParaRPr kumimoji="0" lang="en-US" sz="16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ounded Rectangle 65">
              <a:extLst>
                <a:ext uri="{FF2B5EF4-FFF2-40B4-BE49-F238E27FC236}">
                  <a16:creationId xmlns:a16="http://schemas.microsoft.com/office/drawing/2014/main" id="{6391106C-33EB-4456-9869-D3B04A193729}"/>
                </a:ext>
              </a:extLst>
            </p:cNvPr>
            <p:cNvSpPr/>
            <p:nvPr/>
          </p:nvSpPr>
          <p:spPr>
            <a:xfrm flipH="1">
              <a:off x="8412043" y="2040074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9DDE47-B71B-4BAC-8ADC-550C65CED5EF}"/>
              </a:ext>
            </a:extLst>
          </p:cNvPr>
          <p:cNvGrpSpPr/>
          <p:nvPr userDrawn="1"/>
        </p:nvGrpSpPr>
        <p:grpSpPr>
          <a:xfrm>
            <a:off x="8231831" y="4372337"/>
            <a:ext cx="1201561" cy="566611"/>
            <a:chOff x="8412043" y="2039683"/>
            <a:chExt cx="1201561" cy="566611"/>
          </a:xfrm>
        </p:grpSpPr>
        <p:sp>
          <p:nvSpPr>
            <p:cNvPr id="45" name="Rounded Rectangle 101">
              <a:extLst>
                <a:ext uri="{FF2B5EF4-FFF2-40B4-BE49-F238E27FC236}">
                  <a16:creationId xmlns:a16="http://schemas.microsoft.com/office/drawing/2014/main" id="{09C7484D-99B0-484D-A4E4-10FEDE56C221}"/>
                </a:ext>
              </a:extLst>
            </p:cNvPr>
            <p:cNvSpPr/>
            <p:nvPr/>
          </p:nvSpPr>
          <p:spPr>
            <a:xfrm>
              <a:off x="8414322" y="2039683"/>
              <a:ext cx="1199282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46800" rtlCol="0" anchor="ctr" anchorCtr="0"/>
            <a:lstStyle/>
            <a:p>
              <a:pPr lvl="0">
                <a:defRPr/>
              </a:pPr>
              <a:r>
                <a:rPr lang="en-US" sz="1600" b="1">
                  <a:solidFill>
                    <a:srgbClr val="000000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People</a:t>
              </a:r>
              <a:endParaRPr kumimoji="0" lang="en-US" sz="16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ounded Rectangle 102">
              <a:extLst>
                <a:ext uri="{FF2B5EF4-FFF2-40B4-BE49-F238E27FC236}">
                  <a16:creationId xmlns:a16="http://schemas.microsoft.com/office/drawing/2014/main" id="{0BB95CF8-6445-4382-B3A7-5FCB9F42E0FC}"/>
                </a:ext>
              </a:extLst>
            </p:cNvPr>
            <p:cNvSpPr/>
            <p:nvPr/>
          </p:nvSpPr>
          <p:spPr>
            <a:xfrm flipH="1">
              <a:off x="8412043" y="2040074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A7A3CAE-F193-449C-955D-C3B3C64FC3C5}"/>
              </a:ext>
            </a:extLst>
          </p:cNvPr>
          <p:cNvGrpSpPr/>
          <p:nvPr userDrawn="1"/>
        </p:nvGrpSpPr>
        <p:grpSpPr>
          <a:xfrm>
            <a:off x="2867790" y="2951849"/>
            <a:ext cx="2585859" cy="566611"/>
            <a:chOff x="8474079" y="2039683"/>
            <a:chExt cx="2585859" cy="566611"/>
          </a:xfrm>
        </p:grpSpPr>
        <p:sp>
          <p:nvSpPr>
            <p:cNvPr id="48" name="Rounded Rectangle 104">
              <a:extLst>
                <a:ext uri="{FF2B5EF4-FFF2-40B4-BE49-F238E27FC236}">
                  <a16:creationId xmlns:a16="http://schemas.microsoft.com/office/drawing/2014/main" id="{CDF8E380-B139-4077-8B15-0C36AA2BCC95}"/>
                </a:ext>
              </a:extLst>
            </p:cNvPr>
            <p:cNvSpPr/>
            <p:nvPr/>
          </p:nvSpPr>
          <p:spPr>
            <a:xfrm flipH="1">
              <a:off x="8474079" y="2039683"/>
              <a:ext cx="2583783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251999" rtlCol="0" anchor="ctr" anchorCtr="0"/>
            <a:lstStyle/>
            <a:p>
              <a:pPr lvl="0" algn="r">
                <a:defRPr/>
              </a:pPr>
              <a:r>
                <a:rPr lang="en-US" sz="1600" b="1">
                  <a:solidFill>
                    <a:srgbClr val="000000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Expertise and Service</a:t>
              </a:r>
            </a:p>
          </p:txBody>
        </p:sp>
        <p:sp>
          <p:nvSpPr>
            <p:cNvPr id="49" name="Rounded Rectangle 105">
              <a:extLst>
                <a:ext uri="{FF2B5EF4-FFF2-40B4-BE49-F238E27FC236}">
                  <a16:creationId xmlns:a16="http://schemas.microsoft.com/office/drawing/2014/main" id="{93E2F791-D747-4CBC-94A3-B54ECE737EA3}"/>
                </a:ext>
              </a:extLst>
            </p:cNvPr>
            <p:cNvSpPr/>
            <p:nvPr/>
          </p:nvSpPr>
          <p:spPr>
            <a:xfrm>
              <a:off x="11014219" y="2040074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50" name="Footer Placeholder 4">
            <a:extLst>
              <a:ext uri="{FF2B5EF4-FFF2-40B4-BE49-F238E27FC236}">
                <a16:creationId xmlns:a16="http://schemas.microsoft.com/office/drawing/2014/main" id="{6652EDC4-B6BE-4907-9702-2A2327B66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449D9-C31F-9045-90C1-FAF09E388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38" y="6475101"/>
            <a:ext cx="1970699" cy="2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9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6695305F-49A2-49BF-A7F1-A8D3C3BB81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345A3E-EB23-4424-9CAB-E191576BA4BF}"/>
              </a:ext>
            </a:extLst>
          </p:cNvPr>
          <p:cNvSpPr txBox="1">
            <a:spLocks/>
          </p:cNvSpPr>
          <p:nvPr userDrawn="1"/>
        </p:nvSpPr>
        <p:spPr>
          <a:xfrm>
            <a:off x="650061" y="776063"/>
            <a:ext cx="3541626" cy="21769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Helping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Make the Right Decisions,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Faster.</a:t>
            </a: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3D71C4A3-7A06-4BEB-8716-4FA7CC57EBE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4F7933-A9AA-45E0-89C5-0DE7C7BE2398}"/>
              </a:ext>
            </a:extLst>
          </p:cNvPr>
          <p:cNvGrpSpPr/>
          <p:nvPr userDrawn="1"/>
        </p:nvGrpSpPr>
        <p:grpSpPr>
          <a:xfrm>
            <a:off x="4304015" y="501232"/>
            <a:ext cx="5598350" cy="5598350"/>
            <a:chOff x="4304015" y="501232"/>
            <a:chExt cx="5598350" cy="55983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59EF9D-51A2-4F15-A5A9-624BEED2E997}"/>
                </a:ext>
              </a:extLst>
            </p:cNvPr>
            <p:cNvGrpSpPr/>
            <p:nvPr/>
          </p:nvGrpSpPr>
          <p:grpSpPr>
            <a:xfrm>
              <a:off x="4304015" y="501232"/>
              <a:ext cx="5598350" cy="5598350"/>
              <a:chOff x="4538475" y="501232"/>
              <a:chExt cx="5598350" cy="559835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B9932E2-068F-49FB-9A85-B3D7061CCC05}"/>
                  </a:ext>
                </a:extLst>
              </p:cNvPr>
              <p:cNvGrpSpPr/>
              <p:nvPr/>
            </p:nvGrpSpPr>
            <p:grpSpPr>
              <a:xfrm>
                <a:off x="4538475" y="501232"/>
                <a:ext cx="5598350" cy="5598350"/>
                <a:chOff x="2885658" y="41997"/>
                <a:chExt cx="6774004" cy="677400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427CE0-D699-4485-A308-040778A97A82}"/>
                    </a:ext>
                  </a:extLst>
                </p:cNvPr>
                <p:cNvSpPr/>
                <p:nvPr/>
              </p:nvSpPr>
              <p:spPr>
                <a:xfrm>
                  <a:off x="3802333" y="958672"/>
                  <a:ext cx="4940654" cy="4940654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2AD6A92D-E3CD-4505-B862-E2149DD20780}"/>
                    </a:ext>
                  </a:extLst>
                </p:cNvPr>
                <p:cNvSpPr/>
                <p:nvPr/>
              </p:nvSpPr>
              <p:spPr>
                <a:xfrm>
                  <a:off x="2885658" y="41997"/>
                  <a:ext cx="6774004" cy="67740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2EE63C1-0F63-45B9-85B2-E1288A7F6BA3}"/>
                    </a:ext>
                  </a:extLst>
                </p:cNvPr>
                <p:cNvSpPr/>
                <p:nvPr/>
              </p:nvSpPr>
              <p:spPr>
                <a:xfrm>
                  <a:off x="4007675" y="1164014"/>
                  <a:ext cx="4529970" cy="4529971"/>
                </a:xfrm>
                <a:prstGeom prst="ellipse">
                  <a:avLst/>
                </a:prstGeom>
                <a:solidFill>
                  <a:schemeClr val="bg1">
                    <a:alpha val="57000"/>
                  </a:schemeClr>
                </a:solidFill>
                <a:ln>
                  <a:noFill/>
                </a:ln>
                <a:effectLst>
                  <a:outerShdw blurRad="635000" algn="ctr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FDAB5CB-048B-4724-84D4-911D922744B9}"/>
                  </a:ext>
                </a:extLst>
              </p:cNvPr>
              <p:cNvGrpSpPr/>
              <p:nvPr/>
            </p:nvGrpSpPr>
            <p:grpSpPr>
              <a:xfrm>
                <a:off x="6047633" y="1934305"/>
                <a:ext cx="2583165" cy="2815832"/>
                <a:chOff x="5897733" y="1934305"/>
                <a:chExt cx="2583165" cy="2815832"/>
              </a:xfrm>
            </p:grpSpPr>
            <p:grpSp>
              <p:nvGrpSpPr>
                <p:cNvPr id="17" name="Google Shape;306;p3">
                  <a:extLst>
                    <a:ext uri="{FF2B5EF4-FFF2-40B4-BE49-F238E27FC236}">
                      <a16:creationId xmlns:a16="http://schemas.microsoft.com/office/drawing/2014/main" id="{8CF02424-D2D1-4B62-B639-D651096855EE}"/>
                    </a:ext>
                  </a:extLst>
                </p:cNvPr>
                <p:cNvGrpSpPr/>
                <p:nvPr/>
              </p:nvGrpSpPr>
              <p:grpSpPr>
                <a:xfrm>
                  <a:off x="6131878" y="2170483"/>
                  <a:ext cx="2114822" cy="2133183"/>
                  <a:chOff x="4102718" y="1203034"/>
                  <a:chExt cx="4170725" cy="4170729"/>
                </a:xfrm>
              </p:grpSpPr>
              <p:sp>
                <p:nvSpPr>
                  <p:cNvPr id="36" name="Google Shape;307;p3">
                    <a:extLst>
                      <a:ext uri="{FF2B5EF4-FFF2-40B4-BE49-F238E27FC236}">
                        <a16:creationId xmlns:a16="http://schemas.microsoft.com/office/drawing/2014/main" id="{DB5FFBCC-17AC-4F98-B1BB-9E2FE8B72611}"/>
                      </a:ext>
                    </a:extLst>
                  </p:cNvPr>
                  <p:cNvSpPr/>
                  <p:nvPr/>
                </p:nvSpPr>
                <p:spPr>
                  <a:xfrm>
                    <a:off x="6589423" y="3689743"/>
                    <a:ext cx="1684020" cy="1684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20" h="1684020" extrusionOk="0">
                        <a:moveTo>
                          <a:pt x="569574" y="0"/>
                        </a:moveTo>
                        <a:lnTo>
                          <a:pt x="0" y="0"/>
                        </a:lnTo>
                        <a:lnTo>
                          <a:pt x="0" y="569574"/>
                        </a:lnTo>
                        <a:lnTo>
                          <a:pt x="1113997" y="1683561"/>
                        </a:lnTo>
                        <a:lnTo>
                          <a:pt x="1683561" y="1113987"/>
                        </a:lnTo>
                        <a:lnTo>
                          <a:pt x="569574" y="0"/>
                        </a:lnTo>
                        <a:close/>
                      </a:path>
                    </a:pathLst>
                  </a:custGeom>
                  <a:solidFill>
                    <a:srgbClr val="4AFFA7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7" name="Google Shape;308;p3">
                    <a:extLst>
                      <a:ext uri="{FF2B5EF4-FFF2-40B4-BE49-F238E27FC236}">
                        <a16:creationId xmlns:a16="http://schemas.microsoft.com/office/drawing/2014/main" id="{0F7244AA-E669-4E40-8309-C0AF1B5C12E2}"/>
                      </a:ext>
                    </a:extLst>
                  </p:cNvPr>
                  <p:cNvSpPr/>
                  <p:nvPr/>
                </p:nvSpPr>
                <p:spPr>
                  <a:xfrm>
                    <a:off x="4102718" y="1203034"/>
                    <a:ext cx="1682114" cy="168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2115" h="1682114" extrusionOk="0">
                        <a:moveTo>
                          <a:pt x="569574" y="0"/>
                        </a:moveTo>
                        <a:lnTo>
                          <a:pt x="0" y="569563"/>
                        </a:lnTo>
                        <a:lnTo>
                          <a:pt x="1113987" y="1681760"/>
                        </a:lnTo>
                        <a:lnTo>
                          <a:pt x="1681760" y="1681760"/>
                        </a:lnTo>
                        <a:lnTo>
                          <a:pt x="1681760" y="1113987"/>
                        </a:lnTo>
                        <a:lnTo>
                          <a:pt x="569574" y="0"/>
                        </a:lnTo>
                        <a:close/>
                      </a:path>
                    </a:pathLst>
                  </a:custGeom>
                  <a:solidFill>
                    <a:srgbClr val="4AFFA7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1E04911-F60C-41A1-BB64-CD71DD07A581}"/>
                    </a:ext>
                  </a:extLst>
                </p:cNvPr>
                <p:cNvGrpSpPr/>
                <p:nvPr/>
              </p:nvGrpSpPr>
              <p:grpSpPr>
                <a:xfrm>
                  <a:off x="5897733" y="1934305"/>
                  <a:ext cx="2583165" cy="2815832"/>
                  <a:chOff x="5897733" y="1934305"/>
                  <a:chExt cx="2583165" cy="2815832"/>
                </a:xfrm>
              </p:grpSpPr>
              <p:sp>
                <p:nvSpPr>
                  <p:cNvPr id="19" name="Google Shape;310;p3">
                    <a:extLst>
                      <a:ext uri="{FF2B5EF4-FFF2-40B4-BE49-F238E27FC236}">
                        <a16:creationId xmlns:a16="http://schemas.microsoft.com/office/drawing/2014/main" id="{33B1F92C-4E0C-435E-8B36-D38D4377A48E}"/>
                      </a:ext>
                    </a:extLst>
                  </p:cNvPr>
                  <p:cNvSpPr/>
                  <p:nvPr/>
                </p:nvSpPr>
                <p:spPr>
                  <a:xfrm>
                    <a:off x="7392795" y="2170482"/>
                    <a:ext cx="853905" cy="860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20" h="1682114" extrusionOk="0">
                        <a:moveTo>
                          <a:pt x="1113997" y="0"/>
                        </a:moveTo>
                        <a:lnTo>
                          <a:pt x="0" y="1113987"/>
                        </a:lnTo>
                        <a:lnTo>
                          <a:pt x="0" y="1681760"/>
                        </a:lnTo>
                        <a:lnTo>
                          <a:pt x="569574" y="1681760"/>
                        </a:lnTo>
                        <a:lnTo>
                          <a:pt x="1683561" y="569563"/>
                        </a:lnTo>
                        <a:lnTo>
                          <a:pt x="1113997" y="0"/>
                        </a:lnTo>
                        <a:close/>
                      </a:path>
                    </a:pathLst>
                  </a:custGeom>
                  <a:solidFill>
                    <a:srgbClr val="4AFFA7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" name="Google Shape;311;p3">
                    <a:extLst>
                      <a:ext uri="{FF2B5EF4-FFF2-40B4-BE49-F238E27FC236}">
                        <a16:creationId xmlns:a16="http://schemas.microsoft.com/office/drawing/2014/main" id="{A08475AD-8C8C-4CD1-9959-84990A9FFCF5}"/>
                      </a:ext>
                    </a:extLst>
                  </p:cNvPr>
                  <p:cNvSpPr/>
                  <p:nvPr/>
                </p:nvSpPr>
                <p:spPr>
                  <a:xfrm>
                    <a:off x="5897733" y="3030644"/>
                    <a:ext cx="1495300" cy="150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8940" h="2948940" extrusionOk="0">
                        <a:moveTo>
                          <a:pt x="2948475" y="0"/>
                        </a:moveTo>
                        <a:lnTo>
                          <a:pt x="2713100" y="0"/>
                        </a:lnTo>
                        <a:lnTo>
                          <a:pt x="0" y="0"/>
                        </a:lnTo>
                        <a:lnTo>
                          <a:pt x="0" y="804949"/>
                        </a:lnTo>
                        <a:lnTo>
                          <a:pt x="1574705" y="804949"/>
                        </a:lnTo>
                        <a:lnTo>
                          <a:pt x="461766" y="1918936"/>
                        </a:lnTo>
                        <a:lnTo>
                          <a:pt x="1031340" y="2488510"/>
                        </a:lnTo>
                        <a:lnTo>
                          <a:pt x="2143526" y="1375277"/>
                        </a:lnTo>
                        <a:lnTo>
                          <a:pt x="2143526" y="2948475"/>
                        </a:lnTo>
                        <a:lnTo>
                          <a:pt x="2948475" y="2948475"/>
                        </a:lnTo>
                        <a:lnTo>
                          <a:pt x="2948475" y="0"/>
                        </a:lnTo>
                        <a:close/>
                      </a:path>
                    </a:pathLst>
                  </a:custGeom>
                  <a:solidFill>
                    <a:srgbClr val="E30048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" name="Google Shape;313;p3">
                    <a:extLst>
                      <a:ext uri="{FF2B5EF4-FFF2-40B4-BE49-F238E27FC236}">
                        <a16:creationId xmlns:a16="http://schemas.microsoft.com/office/drawing/2014/main" id="{6B6DD561-A2E6-4AB3-9F16-11A1268C27B9}"/>
                      </a:ext>
                    </a:extLst>
                  </p:cNvPr>
                  <p:cNvSpPr/>
                  <p:nvPr/>
                </p:nvSpPr>
                <p:spPr>
                  <a:xfrm>
                    <a:off x="6432220" y="2137811"/>
                    <a:ext cx="1804083" cy="1807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7904" h="3533775" extrusionOk="0">
                        <a:moveTo>
                          <a:pt x="0" y="610651"/>
                        </a:moveTo>
                        <a:lnTo>
                          <a:pt x="34676" y="576752"/>
                        </a:lnTo>
                        <a:lnTo>
                          <a:pt x="70131" y="543661"/>
                        </a:lnTo>
                        <a:lnTo>
                          <a:pt x="106349" y="511393"/>
                        </a:lnTo>
                        <a:lnTo>
                          <a:pt x="143316" y="479962"/>
                        </a:lnTo>
                        <a:lnTo>
                          <a:pt x="181016" y="449384"/>
                        </a:lnTo>
                        <a:lnTo>
                          <a:pt x="219434" y="419673"/>
                        </a:lnTo>
                        <a:lnTo>
                          <a:pt x="258556" y="390845"/>
                        </a:lnTo>
                        <a:lnTo>
                          <a:pt x="298367" y="362914"/>
                        </a:lnTo>
                        <a:lnTo>
                          <a:pt x="338851" y="335896"/>
                        </a:lnTo>
                        <a:lnTo>
                          <a:pt x="379994" y="309804"/>
                        </a:lnTo>
                        <a:lnTo>
                          <a:pt x="421781" y="284656"/>
                        </a:lnTo>
                        <a:lnTo>
                          <a:pt x="464196" y="260464"/>
                        </a:lnTo>
                        <a:lnTo>
                          <a:pt x="507226" y="237244"/>
                        </a:lnTo>
                        <a:lnTo>
                          <a:pt x="550855" y="215012"/>
                        </a:lnTo>
                        <a:lnTo>
                          <a:pt x="595068" y="193781"/>
                        </a:lnTo>
                        <a:lnTo>
                          <a:pt x="639849" y="173567"/>
                        </a:lnTo>
                        <a:lnTo>
                          <a:pt x="685186" y="154386"/>
                        </a:lnTo>
                        <a:lnTo>
                          <a:pt x="731061" y="136251"/>
                        </a:lnTo>
                        <a:lnTo>
                          <a:pt x="777461" y="119177"/>
                        </a:lnTo>
                        <a:lnTo>
                          <a:pt x="824370" y="103181"/>
                        </a:lnTo>
                        <a:lnTo>
                          <a:pt x="871774" y="88276"/>
                        </a:lnTo>
                        <a:lnTo>
                          <a:pt x="919657" y="74477"/>
                        </a:lnTo>
                        <a:lnTo>
                          <a:pt x="968005" y="61800"/>
                        </a:lnTo>
                        <a:lnTo>
                          <a:pt x="1016803" y="50260"/>
                        </a:lnTo>
                        <a:lnTo>
                          <a:pt x="1066036" y="39871"/>
                        </a:lnTo>
                        <a:lnTo>
                          <a:pt x="1115688" y="30648"/>
                        </a:lnTo>
                        <a:lnTo>
                          <a:pt x="1165745" y="22606"/>
                        </a:lnTo>
                        <a:lnTo>
                          <a:pt x="1216192" y="15761"/>
                        </a:lnTo>
                        <a:lnTo>
                          <a:pt x="1267015" y="10127"/>
                        </a:lnTo>
                        <a:lnTo>
                          <a:pt x="1318197" y="5718"/>
                        </a:lnTo>
                        <a:lnTo>
                          <a:pt x="1369725" y="2551"/>
                        </a:lnTo>
                        <a:lnTo>
                          <a:pt x="1421582" y="640"/>
                        </a:lnTo>
                        <a:lnTo>
                          <a:pt x="1473756" y="0"/>
                        </a:lnTo>
                        <a:lnTo>
                          <a:pt x="1519315" y="474"/>
                        </a:lnTo>
                        <a:lnTo>
                          <a:pt x="1564737" y="1892"/>
                        </a:lnTo>
                        <a:lnTo>
                          <a:pt x="1610008" y="4249"/>
                        </a:lnTo>
                        <a:lnTo>
                          <a:pt x="1655113" y="7538"/>
                        </a:lnTo>
                        <a:lnTo>
                          <a:pt x="1700038" y="11753"/>
                        </a:lnTo>
                        <a:lnTo>
                          <a:pt x="1744770" y="16888"/>
                        </a:lnTo>
                        <a:lnTo>
                          <a:pt x="1789294" y="22937"/>
                        </a:lnTo>
                        <a:lnTo>
                          <a:pt x="1833596" y="29894"/>
                        </a:lnTo>
                        <a:lnTo>
                          <a:pt x="1877661" y="37752"/>
                        </a:lnTo>
                        <a:lnTo>
                          <a:pt x="1921475" y="46506"/>
                        </a:lnTo>
                        <a:lnTo>
                          <a:pt x="1965025" y="56149"/>
                        </a:lnTo>
                        <a:lnTo>
                          <a:pt x="2008296" y="66676"/>
                        </a:lnTo>
                        <a:lnTo>
                          <a:pt x="2051273" y="78079"/>
                        </a:lnTo>
                        <a:lnTo>
                          <a:pt x="2093943" y="90354"/>
                        </a:lnTo>
                        <a:lnTo>
                          <a:pt x="2136292" y="103494"/>
                        </a:lnTo>
                        <a:lnTo>
                          <a:pt x="2178305" y="117492"/>
                        </a:lnTo>
                        <a:lnTo>
                          <a:pt x="2219968" y="132344"/>
                        </a:lnTo>
                        <a:lnTo>
                          <a:pt x="2261267" y="148042"/>
                        </a:lnTo>
                        <a:lnTo>
                          <a:pt x="2302188" y="164580"/>
                        </a:lnTo>
                        <a:lnTo>
                          <a:pt x="2342716" y="181953"/>
                        </a:lnTo>
                        <a:lnTo>
                          <a:pt x="2382838" y="200154"/>
                        </a:lnTo>
                        <a:lnTo>
                          <a:pt x="2422538" y="219178"/>
                        </a:lnTo>
                        <a:lnTo>
                          <a:pt x="2461804" y="239018"/>
                        </a:lnTo>
                        <a:lnTo>
                          <a:pt x="2500621" y="259667"/>
                        </a:lnTo>
                        <a:lnTo>
                          <a:pt x="2538974" y="281121"/>
                        </a:lnTo>
                        <a:lnTo>
                          <a:pt x="2576849" y="303372"/>
                        </a:lnTo>
                        <a:lnTo>
                          <a:pt x="2614233" y="326415"/>
                        </a:lnTo>
                        <a:lnTo>
                          <a:pt x="2651111" y="350244"/>
                        </a:lnTo>
                        <a:lnTo>
                          <a:pt x="2687468" y="374852"/>
                        </a:lnTo>
                        <a:lnTo>
                          <a:pt x="2723292" y="400233"/>
                        </a:lnTo>
                        <a:lnTo>
                          <a:pt x="2758566" y="426382"/>
                        </a:lnTo>
                        <a:lnTo>
                          <a:pt x="2793278" y="453292"/>
                        </a:lnTo>
                        <a:lnTo>
                          <a:pt x="2827413" y="480957"/>
                        </a:lnTo>
                        <a:lnTo>
                          <a:pt x="2860957" y="509371"/>
                        </a:lnTo>
                        <a:lnTo>
                          <a:pt x="2893896" y="538527"/>
                        </a:lnTo>
                        <a:lnTo>
                          <a:pt x="2926215" y="568421"/>
                        </a:lnTo>
                        <a:lnTo>
                          <a:pt x="2957901" y="599045"/>
                        </a:lnTo>
                        <a:lnTo>
                          <a:pt x="2988939" y="630393"/>
                        </a:lnTo>
                        <a:lnTo>
                          <a:pt x="3019315" y="662460"/>
                        </a:lnTo>
                        <a:lnTo>
                          <a:pt x="3049014" y="695239"/>
                        </a:lnTo>
                        <a:lnTo>
                          <a:pt x="3078023" y="728724"/>
                        </a:lnTo>
                        <a:lnTo>
                          <a:pt x="3106328" y="762910"/>
                        </a:lnTo>
                        <a:lnTo>
                          <a:pt x="3133914" y="797789"/>
                        </a:lnTo>
                        <a:lnTo>
                          <a:pt x="3160766" y="833356"/>
                        </a:lnTo>
                        <a:lnTo>
                          <a:pt x="3186872" y="869605"/>
                        </a:lnTo>
                        <a:lnTo>
                          <a:pt x="3212216" y="906530"/>
                        </a:lnTo>
                        <a:lnTo>
                          <a:pt x="3236785" y="944124"/>
                        </a:lnTo>
                        <a:lnTo>
                          <a:pt x="3260564" y="982381"/>
                        </a:lnTo>
                        <a:lnTo>
                          <a:pt x="3283539" y="1021296"/>
                        </a:lnTo>
                        <a:lnTo>
                          <a:pt x="3305696" y="1060862"/>
                        </a:lnTo>
                        <a:lnTo>
                          <a:pt x="3327021" y="1101073"/>
                        </a:lnTo>
                        <a:lnTo>
                          <a:pt x="3347500" y="1141923"/>
                        </a:lnTo>
                        <a:lnTo>
                          <a:pt x="3367117" y="1183406"/>
                        </a:lnTo>
                        <a:lnTo>
                          <a:pt x="3385860" y="1225516"/>
                        </a:lnTo>
                        <a:lnTo>
                          <a:pt x="3403714" y="1268246"/>
                        </a:lnTo>
                        <a:lnTo>
                          <a:pt x="3420665" y="1311591"/>
                        </a:lnTo>
                        <a:lnTo>
                          <a:pt x="3436698" y="1355544"/>
                        </a:lnTo>
                        <a:lnTo>
                          <a:pt x="3451800" y="1400100"/>
                        </a:lnTo>
                        <a:lnTo>
                          <a:pt x="3465956" y="1445252"/>
                        </a:lnTo>
                        <a:lnTo>
                          <a:pt x="3479152" y="1490994"/>
                        </a:lnTo>
                        <a:lnTo>
                          <a:pt x="3491373" y="1537320"/>
                        </a:lnTo>
                        <a:lnTo>
                          <a:pt x="3502607" y="1584224"/>
                        </a:lnTo>
                        <a:lnTo>
                          <a:pt x="3512838" y="1631700"/>
                        </a:lnTo>
                        <a:lnTo>
                          <a:pt x="3522052" y="1679742"/>
                        </a:lnTo>
                        <a:lnTo>
                          <a:pt x="3530235" y="1728343"/>
                        </a:lnTo>
                        <a:lnTo>
                          <a:pt x="3537374" y="1777497"/>
                        </a:lnTo>
                        <a:lnTo>
                          <a:pt x="3543453" y="1827199"/>
                        </a:lnTo>
                        <a:lnTo>
                          <a:pt x="3548458" y="1877442"/>
                        </a:lnTo>
                        <a:lnTo>
                          <a:pt x="3552376" y="1928221"/>
                        </a:lnTo>
                        <a:lnTo>
                          <a:pt x="3555192" y="1979528"/>
                        </a:lnTo>
                        <a:lnTo>
                          <a:pt x="3556892" y="2031359"/>
                        </a:lnTo>
                        <a:lnTo>
                          <a:pt x="3557462" y="2083706"/>
                        </a:lnTo>
                        <a:lnTo>
                          <a:pt x="3556809" y="2136363"/>
                        </a:lnTo>
                        <a:lnTo>
                          <a:pt x="3554863" y="2188698"/>
                        </a:lnTo>
                        <a:lnTo>
                          <a:pt x="3551637" y="2240697"/>
                        </a:lnTo>
                        <a:lnTo>
                          <a:pt x="3547147" y="2292344"/>
                        </a:lnTo>
                        <a:lnTo>
                          <a:pt x="3541408" y="2343624"/>
                        </a:lnTo>
                        <a:lnTo>
                          <a:pt x="3534437" y="2394521"/>
                        </a:lnTo>
                        <a:lnTo>
                          <a:pt x="3526248" y="2445019"/>
                        </a:lnTo>
                        <a:lnTo>
                          <a:pt x="3516856" y="2495105"/>
                        </a:lnTo>
                        <a:lnTo>
                          <a:pt x="3506278" y="2544761"/>
                        </a:lnTo>
                        <a:lnTo>
                          <a:pt x="3494528" y="2593973"/>
                        </a:lnTo>
                        <a:lnTo>
                          <a:pt x="3481621" y="2642726"/>
                        </a:lnTo>
                        <a:lnTo>
                          <a:pt x="3467574" y="2691004"/>
                        </a:lnTo>
                        <a:lnTo>
                          <a:pt x="3452401" y="2738792"/>
                        </a:lnTo>
                        <a:lnTo>
                          <a:pt x="3436118" y="2786074"/>
                        </a:lnTo>
                        <a:lnTo>
                          <a:pt x="3418740" y="2832835"/>
                        </a:lnTo>
                        <a:lnTo>
                          <a:pt x="3400282" y="2879060"/>
                        </a:lnTo>
                        <a:lnTo>
                          <a:pt x="3380760" y="2924733"/>
                        </a:lnTo>
                        <a:lnTo>
                          <a:pt x="3360190" y="2969839"/>
                        </a:lnTo>
                        <a:lnTo>
                          <a:pt x="3338586" y="3014363"/>
                        </a:lnTo>
                        <a:lnTo>
                          <a:pt x="3315964" y="3058289"/>
                        </a:lnTo>
                        <a:lnTo>
                          <a:pt x="3292340" y="3101602"/>
                        </a:lnTo>
                        <a:lnTo>
                          <a:pt x="3267728" y="3144287"/>
                        </a:lnTo>
                        <a:lnTo>
                          <a:pt x="3242144" y="3186327"/>
                        </a:lnTo>
                        <a:lnTo>
                          <a:pt x="3215603" y="3227709"/>
                        </a:lnTo>
                        <a:lnTo>
                          <a:pt x="3188122" y="3268416"/>
                        </a:lnTo>
                        <a:lnTo>
                          <a:pt x="3159714" y="3308433"/>
                        </a:lnTo>
                        <a:lnTo>
                          <a:pt x="3130396" y="3347746"/>
                        </a:lnTo>
                        <a:lnTo>
                          <a:pt x="3100182" y="3386337"/>
                        </a:lnTo>
                        <a:lnTo>
                          <a:pt x="3069089" y="3424193"/>
                        </a:lnTo>
                        <a:lnTo>
                          <a:pt x="3037131" y="3461297"/>
                        </a:lnTo>
                        <a:lnTo>
                          <a:pt x="3004324" y="3497635"/>
                        </a:lnTo>
                        <a:lnTo>
                          <a:pt x="2970684" y="3533190"/>
                        </a:lnTo>
                      </a:path>
                    </a:pathLst>
                  </a:custGeom>
                  <a:noFill/>
                  <a:ln w="11150" cap="flat" cmpd="sng">
                    <a:solidFill>
                      <a:srgbClr val="00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" name="Google Shape;314;p3">
                    <a:extLst>
                      <a:ext uri="{FF2B5EF4-FFF2-40B4-BE49-F238E27FC236}">
                        <a16:creationId xmlns:a16="http://schemas.microsoft.com/office/drawing/2014/main" id="{26A00C1B-68C2-4C41-9383-A7BB2EB2FE48}"/>
                      </a:ext>
                    </a:extLst>
                  </p:cNvPr>
                  <p:cNvSpPr/>
                  <p:nvPr/>
                </p:nvSpPr>
                <p:spPr>
                  <a:xfrm>
                    <a:off x="6411331" y="2422645"/>
                    <a:ext cx="1554867" cy="154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6415" h="3018154" extrusionOk="0">
                        <a:moveTo>
                          <a:pt x="96126" y="95478"/>
                        </a:moveTo>
                        <a:lnTo>
                          <a:pt x="0" y="0"/>
                        </a:lnTo>
                        <a:lnTo>
                          <a:pt x="355" y="95783"/>
                        </a:lnTo>
                        <a:lnTo>
                          <a:pt x="96126" y="95478"/>
                        </a:lnTo>
                        <a:close/>
                      </a:path>
                      <a:path w="3066415" h="3018154" extrusionOk="0">
                        <a:moveTo>
                          <a:pt x="3066275" y="3016694"/>
                        </a:moveTo>
                        <a:lnTo>
                          <a:pt x="2969310" y="2922079"/>
                        </a:lnTo>
                        <a:lnTo>
                          <a:pt x="2970504" y="3017850"/>
                        </a:lnTo>
                        <a:lnTo>
                          <a:pt x="3066275" y="3016694"/>
                        </a:lnTo>
                        <a:close/>
                      </a:path>
                    </a:pathLst>
                  </a:custGeom>
                  <a:solidFill>
                    <a:srgbClr val="003399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" name="Google Shape;315;p3">
                    <a:extLst>
                      <a:ext uri="{FF2B5EF4-FFF2-40B4-BE49-F238E27FC236}">
                        <a16:creationId xmlns:a16="http://schemas.microsoft.com/office/drawing/2014/main" id="{226113D5-9516-4675-9DC7-60439426908E}"/>
                      </a:ext>
                    </a:extLst>
                  </p:cNvPr>
                  <p:cNvSpPr/>
                  <p:nvPr/>
                </p:nvSpPr>
                <p:spPr>
                  <a:xfrm>
                    <a:off x="6984633" y="1934305"/>
                    <a:ext cx="1496265" cy="150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0845" h="2948940" extrusionOk="0">
                        <a:moveTo>
                          <a:pt x="804951" y="0"/>
                        </a:moveTo>
                        <a:lnTo>
                          <a:pt x="0" y="0"/>
                        </a:lnTo>
                        <a:lnTo>
                          <a:pt x="0" y="1575752"/>
                        </a:lnTo>
                        <a:lnTo>
                          <a:pt x="402475" y="1978228"/>
                        </a:lnTo>
                        <a:lnTo>
                          <a:pt x="804951" y="1575752"/>
                        </a:lnTo>
                        <a:lnTo>
                          <a:pt x="804951" y="0"/>
                        </a:lnTo>
                        <a:close/>
                      </a:path>
                      <a:path w="2950845" h="2948940" extrusionOk="0">
                        <a:moveTo>
                          <a:pt x="2950286" y="2143531"/>
                        </a:moveTo>
                        <a:lnTo>
                          <a:pt x="1374533" y="2143531"/>
                        </a:lnTo>
                        <a:lnTo>
                          <a:pt x="972058" y="2546007"/>
                        </a:lnTo>
                        <a:lnTo>
                          <a:pt x="1374533" y="2948482"/>
                        </a:lnTo>
                        <a:lnTo>
                          <a:pt x="2950286" y="2948482"/>
                        </a:lnTo>
                        <a:lnTo>
                          <a:pt x="2950286" y="2143531"/>
                        </a:lnTo>
                        <a:close/>
                      </a:path>
                    </a:pathLst>
                  </a:custGeom>
                  <a:solidFill>
                    <a:srgbClr val="2ACDFF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4" name="Google Shape;316;p3">
                    <a:extLst>
                      <a:ext uri="{FF2B5EF4-FFF2-40B4-BE49-F238E27FC236}">
                        <a16:creationId xmlns:a16="http://schemas.microsoft.com/office/drawing/2014/main" id="{7C9C1FD5-9042-4BC7-998F-5805C3782952}"/>
                      </a:ext>
                    </a:extLst>
                  </p:cNvPr>
                  <p:cNvSpPr/>
                  <p:nvPr/>
                </p:nvSpPr>
                <p:spPr>
                  <a:xfrm>
                    <a:off x="7875037" y="3921191"/>
                    <a:ext cx="84950" cy="85688"/>
                  </a:xfrm>
                  <a:prstGeom prst="rect">
                    <a:avLst/>
                  </a:prstGeom>
                  <a:blipFill rotWithShape="1">
                    <a:blip r:embed="rId3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5" name="Google Shape;317;p3">
                    <a:extLst>
                      <a:ext uri="{FF2B5EF4-FFF2-40B4-BE49-F238E27FC236}">
                        <a16:creationId xmlns:a16="http://schemas.microsoft.com/office/drawing/2014/main" id="{BD1E5DE3-9409-4259-A919-F2245811D06F}"/>
                      </a:ext>
                    </a:extLst>
                  </p:cNvPr>
                  <p:cNvSpPr/>
                  <p:nvPr/>
                </p:nvSpPr>
                <p:spPr>
                  <a:xfrm>
                    <a:off x="6367167" y="3964035"/>
                    <a:ext cx="84950" cy="85688"/>
                  </a:xfrm>
                  <a:prstGeom prst="rect">
                    <a:avLst/>
                  </a:prstGeom>
                  <a:blipFill rotWithShape="1">
                    <a:blip r:embed="rId4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6" name="Google Shape;318;p3">
                    <a:extLst>
                      <a:ext uri="{FF2B5EF4-FFF2-40B4-BE49-F238E27FC236}">
                        <a16:creationId xmlns:a16="http://schemas.microsoft.com/office/drawing/2014/main" id="{331CEA9C-FDA3-4C4C-9024-66D5A0117CDB}"/>
                      </a:ext>
                    </a:extLst>
                  </p:cNvPr>
                  <p:cNvSpPr/>
                  <p:nvPr/>
                </p:nvSpPr>
                <p:spPr>
                  <a:xfrm>
                    <a:off x="7152959" y="4296076"/>
                    <a:ext cx="84950" cy="85688"/>
                  </a:xfrm>
                  <a:prstGeom prst="rect">
                    <a:avLst/>
                  </a:prstGeom>
                  <a:blipFill rotWithShape="1">
                    <a:blip r:embed="rId3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7" name="Google Shape;320;p3">
                    <a:extLst>
                      <a:ext uri="{FF2B5EF4-FFF2-40B4-BE49-F238E27FC236}">
                        <a16:creationId xmlns:a16="http://schemas.microsoft.com/office/drawing/2014/main" id="{99BE177E-1E58-464E-9948-0807FFFEB10B}"/>
                      </a:ext>
                    </a:extLst>
                  </p:cNvPr>
                  <p:cNvSpPr/>
                  <p:nvPr/>
                </p:nvSpPr>
                <p:spPr>
                  <a:xfrm>
                    <a:off x="6383095" y="2416298"/>
                    <a:ext cx="84950" cy="85688"/>
                  </a:xfrm>
                  <a:prstGeom prst="rect">
                    <a:avLst/>
                  </a:prstGeom>
                  <a:blipFill rotWithShape="1">
                    <a:blip r:embed="rId5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8" name="Google Shape;321;p3">
                    <a:extLst>
                      <a:ext uri="{FF2B5EF4-FFF2-40B4-BE49-F238E27FC236}">
                        <a16:creationId xmlns:a16="http://schemas.microsoft.com/office/drawing/2014/main" id="{5A61BD32-0CCE-4E43-8304-BE56B49F9278}"/>
                      </a:ext>
                    </a:extLst>
                  </p:cNvPr>
                  <p:cNvSpPr/>
                  <p:nvPr/>
                </p:nvSpPr>
                <p:spPr>
                  <a:xfrm>
                    <a:off x="7901585" y="2416298"/>
                    <a:ext cx="84950" cy="85688"/>
                  </a:xfrm>
                  <a:prstGeom prst="rect">
                    <a:avLst/>
                  </a:prstGeom>
                  <a:blipFill rotWithShape="1">
                    <a:blip r:embed="rId3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9" name="Google Shape;322;p3">
                    <a:extLst>
                      <a:ext uri="{FF2B5EF4-FFF2-40B4-BE49-F238E27FC236}">
                        <a16:creationId xmlns:a16="http://schemas.microsoft.com/office/drawing/2014/main" id="{8C0DB883-753D-4B48-9BDB-B8984BED5AD7}"/>
                      </a:ext>
                    </a:extLst>
                  </p:cNvPr>
                  <p:cNvSpPr/>
                  <p:nvPr/>
                </p:nvSpPr>
                <p:spPr>
                  <a:xfrm>
                    <a:off x="7163578" y="2346676"/>
                    <a:ext cx="84950" cy="85688"/>
                  </a:xfrm>
                  <a:prstGeom prst="rect">
                    <a:avLst/>
                  </a:prstGeom>
                  <a:blipFill rotWithShape="1">
                    <a:blip r:embed="rId4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0" name="Google Shape;323;p3">
                    <a:extLst>
                      <a:ext uri="{FF2B5EF4-FFF2-40B4-BE49-F238E27FC236}">
                        <a16:creationId xmlns:a16="http://schemas.microsoft.com/office/drawing/2014/main" id="{414F3D64-FFBD-4345-91F8-B232AF41B28D}"/>
                      </a:ext>
                    </a:extLst>
                  </p:cNvPr>
                  <p:cNvSpPr/>
                  <p:nvPr/>
                </p:nvSpPr>
                <p:spPr>
                  <a:xfrm>
                    <a:off x="7933442" y="3192844"/>
                    <a:ext cx="84950" cy="85688"/>
                  </a:xfrm>
                  <a:prstGeom prst="rect">
                    <a:avLst/>
                  </a:prstGeom>
                  <a:blipFill rotWithShape="1">
                    <a:blip r:embed="rId5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1" name="Google Shape;324;p3">
                    <a:extLst>
                      <a:ext uri="{FF2B5EF4-FFF2-40B4-BE49-F238E27FC236}">
                        <a16:creationId xmlns:a16="http://schemas.microsoft.com/office/drawing/2014/main" id="{34615430-1BF9-4B57-B549-ADAD70680FB7}"/>
                      </a:ext>
                    </a:extLst>
                  </p:cNvPr>
                  <p:cNvSpPr/>
                  <p:nvPr/>
                </p:nvSpPr>
                <p:spPr>
                  <a:xfrm>
                    <a:off x="6053913" y="3192844"/>
                    <a:ext cx="84950" cy="85688"/>
                  </a:xfrm>
                  <a:prstGeom prst="rect">
                    <a:avLst/>
                  </a:prstGeom>
                  <a:blipFill rotWithShape="1">
                    <a:blip r:embed="rId3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2" name="Google Shape;325;p3">
                    <a:extLst>
                      <a:ext uri="{FF2B5EF4-FFF2-40B4-BE49-F238E27FC236}">
                        <a16:creationId xmlns:a16="http://schemas.microsoft.com/office/drawing/2014/main" id="{BA373BD9-88B5-4114-B6F4-8F84EB9296D7}"/>
                      </a:ext>
                    </a:extLst>
                  </p:cNvPr>
                  <p:cNvSpPr/>
                  <p:nvPr/>
                </p:nvSpPr>
                <p:spPr>
                  <a:xfrm>
                    <a:off x="7197886" y="2389520"/>
                    <a:ext cx="786288" cy="873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0670" h="1708785" extrusionOk="0">
                        <a:moveTo>
                          <a:pt x="0" y="0"/>
                        </a:moveTo>
                        <a:lnTo>
                          <a:pt x="46029" y="648"/>
                        </a:lnTo>
                        <a:lnTo>
                          <a:pt x="91864" y="2585"/>
                        </a:lnTo>
                        <a:lnTo>
                          <a:pt x="137476" y="5799"/>
                        </a:lnTo>
                        <a:lnTo>
                          <a:pt x="182841" y="10280"/>
                        </a:lnTo>
                        <a:lnTo>
                          <a:pt x="227931" y="16016"/>
                        </a:lnTo>
                        <a:lnTo>
                          <a:pt x="272719" y="22995"/>
                        </a:lnTo>
                        <a:lnTo>
                          <a:pt x="317180" y="31206"/>
                        </a:lnTo>
                        <a:lnTo>
                          <a:pt x="361287" y="40638"/>
                        </a:lnTo>
                        <a:lnTo>
                          <a:pt x="405014" y="51280"/>
                        </a:lnTo>
                        <a:lnTo>
                          <a:pt x="448333" y="63119"/>
                        </a:lnTo>
                        <a:lnTo>
                          <a:pt x="491219" y="76146"/>
                        </a:lnTo>
                        <a:lnTo>
                          <a:pt x="533645" y="90347"/>
                        </a:lnTo>
                        <a:lnTo>
                          <a:pt x="575584" y="105713"/>
                        </a:lnTo>
                        <a:lnTo>
                          <a:pt x="617011" y="122231"/>
                        </a:lnTo>
                        <a:lnTo>
                          <a:pt x="657898" y="139891"/>
                        </a:lnTo>
                        <a:lnTo>
                          <a:pt x="698220" y="158681"/>
                        </a:lnTo>
                        <a:lnTo>
                          <a:pt x="737949" y="178589"/>
                        </a:lnTo>
                        <a:lnTo>
                          <a:pt x="777060" y="199605"/>
                        </a:lnTo>
                        <a:lnTo>
                          <a:pt x="815525" y="221716"/>
                        </a:lnTo>
                        <a:lnTo>
                          <a:pt x="853319" y="244912"/>
                        </a:lnTo>
                        <a:lnTo>
                          <a:pt x="890414" y="269182"/>
                        </a:lnTo>
                        <a:lnTo>
                          <a:pt x="926785" y="294513"/>
                        </a:lnTo>
                        <a:lnTo>
                          <a:pt x="962405" y="320895"/>
                        </a:lnTo>
                        <a:lnTo>
                          <a:pt x="997248" y="348316"/>
                        </a:lnTo>
                        <a:lnTo>
                          <a:pt x="1031286" y="376765"/>
                        </a:lnTo>
                        <a:lnTo>
                          <a:pt x="1064494" y="406230"/>
                        </a:lnTo>
                        <a:lnTo>
                          <a:pt x="1096845" y="436700"/>
                        </a:lnTo>
                        <a:lnTo>
                          <a:pt x="1128312" y="468164"/>
                        </a:lnTo>
                        <a:lnTo>
                          <a:pt x="1158870" y="500611"/>
                        </a:lnTo>
                        <a:lnTo>
                          <a:pt x="1188492" y="534029"/>
                        </a:lnTo>
                        <a:lnTo>
                          <a:pt x="1217150" y="568406"/>
                        </a:lnTo>
                        <a:lnTo>
                          <a:pt x="1244819" y="603732"/>
                        </a:lnTo>
                        <a:lnTo>
                          <a:pt x="1271473" y="639995"/>
                        </a:lnTo>
                        <a:lnTo>
                          <a:pt x="1297085" y="677183"/>
                        </a:lnTo>
                        <a:lnTo>
                          <a:pt x="1321627" y="715286"/>
                        </a:lnTo>
                        <a:lnTo>
                          <a:pt x="1345075" y="754292"/>
                        </a:lnTo>
                        <a:lnTo>
                          <a:pt x="1367401" y="794189"/>
                        </a:lnTo>
                        <a:lnTo>
                          <a:pt x="1388579" y="834967"/>
                        </a:lnTo>
                        <a:lnTo>
                          <a:pt x="1408583" y="876614"/>
                        </a:lnTo>
                        <a:lnTo>
                          <a:pt x="1427385" y="919118"/>
                        </a:lnTo>
                        <a:lnTo>
                          <a:pt x="1444960" y="962469"/>
                        </a:lnTo>
                        <a:lnTo>
                          <a:pt x="1461281" y="1006654"/>
                        </a:lnTo>
                        <a:lnTo>
                          <a:pt x="1476322" y="1051663"/>
                        </a:lnTo>
                        <a:lnTo>
                          <a:pt x="1490056" y="1097484"/>
                        </a:lnTo>
                        <a:lnTo>
                          <a:pt x="1502457" y="1144106"/>
                        </a:lnTo>
                        <a:lnTo>
                          <a:pt x="1513497" y="1191517"/>
                        </a:lnTo>
                        <a:lnTo>
                          <a:pt x="1523152" y="1239707"/>
                        </a:lnTo>
                        <a:lnTo>
                          <a:pt x="1531394" y="1288663"/>
                        </a:lnTo>
                        <a:lnTo>
                          <a:pt x="1538197" y="1338375"/>
                        </a:lnTo>
                        <a:lnTo>
                          <a:pt x="1543534" y="1388831"/>
                        </a:lnTo>
                        <a:lnTo>
                          <a:pt x="1547379" y="1440019"/>
                        </a:lnTo>
                        <a:lnTo>
                          <a:pt x="1549705" y="1491929"/>
                        </a:lnTo>
                        <a:lnTo>
                          <a:pt x="1550486" y="1544549"/>
                        </a:lnTo>
                        <a:lnTo>
                          <a:pt x="1549941" y="1585909"/>
                        </a:lnTo>
                        <a:lnTo>
                          <a:pt x="1548314" y="1627004"/>
                        </a:lnTo>
                        <a:lnTo>
                          <a:pt x="1545618" y="1667817"/>
                        </a:lnTo>
                        <a:lnTo>
                          <a:pt x="1541869" y="1708335"/>
                        </a:lnTo>
                      </a:path>
                    </a:pathLst>
                  </a:custGeom>
                  <a:noFill/>
                  <a:ln w="11150" cap="flat" cmpd="sng">
                    <a:solidFill>
                      <a:srgbClr val="00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3" name="Google Shape;326;p3">
                    <a:extLst>
                      <a:ext uri="{FF2B5EF4-FFF2-40B4-BE49-F238E27FC236}">
                        <a16:creationId xmlns:a16="http://schemas.microsoft.com/office/drawing/2014/main" id="{35A74DC0-89A0-4F36-B562-D67DD278B604}"/>
                      </a:ext>
                    </a:extLst>
                  </p:cNvPr>
                  <p:cNvSpPr/>
                  <p:nvPr/>
                </p:nvSpPr>
                <p:spPr>
                  <a:xfrm>
                    <a:off x="6096388" y="3235689"/>
                    <a:ext cx="1311446" cy="1486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6354" h="2905759" extrusionOk="0">
                        <a:moveTo>
                          <a:pt x="0" y="0"/>
                        </a:moveTo>
                        <a:lnTo>
                          <a:pt x="527" y="48169"/>
                        </a:lnTo>
                        <a:lnTo>
                          <a:pt x="2101" y="96081"/>
                        </a:lnTo>
                        <a:lnTo>
                          <a:pt x="4712" y="143724"/>
                        </a:lnTo>
                        <a:lnTo>
                          <a:pt x="8348" y="191086"/>
                        </a:lnTo>
                        <a:lnTo>
                          <a:pt x="12998" y="238158"/>
                        </a:lnTo>
                        <a:lnTo>
                          <a:pt x="18651" y="284928"/>
                        </a:lnTo>
                        <a:lnTo>
                          <a:pt x="25297" y="331385"/>
                        </a:lnTo>
                        <a:lnTo>
                          <a:pt x="32924" y="377518"/>
                        </a:lnTo>
                        <a:lnTo>
                          <a:pt x="41522" y="423316"/>
                        </a:lnTo>
                        <a:lnTo>
                          <a:pt x="51079" y="468768"/>
                        </a:lnTo>
                        <a:lnTo>
                          <a:pt x="61585" y="513864"/>
                        </a:lnTo>
                        <a:lnTo>
                          <a:pt x="73029" y="558592"/>
                        </a:lnTo>
                        <a:lnTo>
                          <a:pt x="85399" y="602941"/>
                        </a:lnTo>
                        <a:lnTo>
                          <a:pt x="98684" y="646901"/>
                        </a:lnTo>
                        <a:lnTo>
                          <a:pt x="112874" y="690460"/>
                        </a:lnTo>
                        <a:lnTo>
                          <a:pt x="127959" y="733607"/>
                        </a:lnTo>
                        <a:lnTo>
                          <a:pt x="143925" y="776332"/>
                        </a:lnTo>
                        <a:lnTo>
                          <a:pt x="160764" y="818624"/>
                        </a:lnTo>
                        <a:lnTo>
                          <a:pt x="178464" y="860471"/>
                        </a:lnTo>
                        <a:lnTo>
                          <a:pt x="197013" y="901863"/>
                        </a:lnTo>
                        <a:lnTo>
                          <a:pt x="216401" y="942788"/>
                        </a:lnTo>
                        <a:lnTo>
                          <a:pt x="236618" y="983236"/>
                        </a:lnTo>
                        <a:lnTo>
                          <a:pt x="257651" y="1023196"/>
                        </a:lnTo>
                        <a:lnTo>
                          <a:pt x="279491" y="1062657"/>
                        </a:lnTo>
                        <a:lnTo>
                          <a:pt x="302125" y="1101608"/>
                        </a:lnTo>
                        <a:lnTo>
                          <a:pt x="325544" y="1140037"/>
                        </a:lnTo>
                        <a:lnTo>
                          <a:pt x="349736" y="1177934"/>
                        </a:lnTo>
                        <a:lnTo>
                          <a:pt x="374690" y="1215289"/>
                        </a:lnTo>
                        <a:lnTo>
                          <a:pt x="400396" y="1252089"/>
                        </a:lnTo>
                        <a:lnTo>
                          <a:pt x="426841" y="1288324"/>
                        </a:lnTo>
                        <a:lnTo>
                          <a:pt x="454016" y="1323984"/>
                        </a:lnTo>
                        <a:lnTo>
                          <a:pt x="481910" y="1359056"/>
                        </a:lnTo>
                        <a:lnTo>
                          <a:pt x="510511" y="1393531"/>
                        </a:lnTo>
                        <a:lnTo>
                          <a:pt x="539808" y="1427397"/>
                        </a:lnTo>
                        <a:lnTo>
                          <a:pt x="569791" y="1460643"/>
                        </a:lnTo>
                        <a:lnTo>
                          <a:pt x="600448" y="1493258"/>
                        </a:lnTo>
                        <a:lnTo>
                          <a:pt x="631770" y="1525232"/>
                        </a:lnTo>
                        <a:lnTo>
                          <a:pt x="663743" y="1556553"/>
                        </a:lnTo>
                        <a:lnTo>
                          <a:pt x="696359" y="1587210"/>
                        </a:lnTo>
                        <a:lnTo>
                          <a:pt x="729605" y="1617193"/>
                        </a:lnTo>
                        <a:lnTo>
                          <a:pt x="763471" y="1646491"/>
                        </a:lnTo>
                        <a:lnTo>
                          <a:pt x="797945" y="1675092"/>
                        </a:lnTo>
                        <a:lnTo>
                          <a:pt x="833018" y="1702985"/>
                        </a:lnTo>
                        <a:lnTo>
                          <a:pt x="868677" y="1730160"/>
                        </a:lnTo>
                        <a:lnTo>
                          <a:pt x="904912" y="1756606"/>
                        </a:lnTo>
                        <a:lnTo>
                          <a:pt x="941713" y="1782311"/>
                        </a:lnTo>
                        <a:lnTo>
                          <a:pt x="979067" y="1807265"/>
                        </a:lnTo>
                        <a:lnTo>
                          <a:pt x="1016964" y="1831457"/>
                        </a:lnTo>
                        <a:lnTo>
                          <a:pt x="1055394" y="1854876"/>
                        </a:lnTo>
                        <a:lnTo>
                          <a:pt x="1094344" y="1877511"/>
                        </a:lnTo>
                        <a:lnTo>
                          <a:pt x="1133805" y="1899350"/>
                        </a:lnTo>
                        <a:lnTo>
                          <a:pt x="1173765" y="1920384"/>
                        </a:lnTo>
                        <a:lnTo>
                          <a:pt x="1214213" y="1940600"/>
                        </a:lnTo>
                        <a:lnTo>
                          <a:pt x="1255139" y="1959988"/>
                        </a:lnTo>
                        <a:lnTo>
                          <a:pt x="1296530" y="1978538"/>
                        </a:lnTo>
                        <a:lnTo>
                          <a:pt x="1338378" y="1996237"/>
                        </a:lnTo>
                        <a:lnTo>
                          <a:pt x="1380669" y="2013076"/>
                        </a:lnTo>
                        <a:lnTo>
                          <a:pt x="1423394" y="2029043"/>
                        </a:lnTo>
                        <a:lnTo>
                          <a:pt x="1466542" y="2044127"/>
                        </a:lnTo>
                        <a:lnTo>
                          <a:pt x="1510101" y="2058317"/>
                        </a:lnTo>
                        <a:lnTo>
                          <a:pt x="1554060" y="2071603"/>
                        </a:lnTo>
                        <a:lnTo>
                          <a:pt x="1598410" y="2083973"/>
                        </a:lnTo>
                        <a:lnTo>
                          <a:pt x="1643138" y="2095416"/>
                        </a:lnTo>
                        <a:lnTo>
                          <a:pt x="1688233" y="2105922"/>
                        </a:lnTo>
                        <a:lnTo>
                          <a:pt x="1733686" y="2115479"/>
                        </a:lnTo>
                        <a:lnTo>
                          <a:pt x="1779484" y="2124077"/>
                        </a:lnTo>
                        <a:lnTo>
                          <a:pt x="1825617" y="2131704"/>
                        </a:lnTo>
                        <a:lnTo>
                          <a:pt x="1872074" y="2138350"/>
                        </a:lnTo>
                        <a:lnTo>
                          <a:pt x="1918843" y="2144004"/>
                        </a:lnTo>
                        <a:lnTo>
                          <a:pt x="1965915" y="2148654"/>
                        </a:lnTo>
                        <a:lnTo>
                          <a:pt x="2013278" y="2152290"/>
                        </a:lnTo>
                        <a:lnTo>
                          <a:pt x="2060920" y="2154900"/>
                        </a:lnTo>
                        <a:lnTo>
                          <a:pt x="2108832" y="2156475"/>
                        </a:lnTo>
                        <a:lnTo>
                          <a:pt x="2157002" y="2157002"/>
                        </a:lnTo>
                        <a:lnTo>
                          <a:pt x="2157002" y="2905670"/>
                        </a:lnTo>
                        <a:lnTo>
                          <a:pt x="2586308" y="2905670"/>
                        </a:lnTo>
                      </a:path>
                    </a:pathLst>
                  </a:custGeom>
                  <a:noFill/>
                  <a:ln w="11150" cap="flat" cmpd="sng">
                    <a:solidFill>
                      <a:srgbClr val="0033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7682F1A8-A999-4C0D-A077-022DC5D45A55}"/>
                      </a:ext>
                    </a:extLst>
                  </p:cNvPr>
                  <p:cNvSpPr/>
                  <p:nvPr/>
                </p:nvSpPr>
                <p:spPr>
                  <a:xfrm>
                    <a:off x="7163578" y="4381764"/>
                    <a:ext cx="163197" cy="157160"/>
                  </a:xfrm>
                  <a:prstGeom prst="rect">
                    <a:avLst/>
                  </a:prstGeom>
                  <a:solidFill>
                    <a:srgbClr val="E3004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b="1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D927F81F-B0B9-4752-962A-001098F1EE48}"/>
                      </a:ext>
                    </a:extLst>
                  </p:cNvPr>
                  <p:cNvSpPr/>
                  <p:nvPr/>
                </p:nvSpPr>
                <p:spPr>
                  <a:xfrm>
                    <a:off x="7106151" y="4540579"/>
                    <a:ext cx="378389" cy="209558"/>
                  </a:xfrm>
                  <a:prstGeom prst="rect">
                    <a:avLst/>
                  </a:prstGeom>
                  <a:solidFill>
                    <a:srgbClr val="F7F7F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b="1"/>
                  </a:p>
                </p:txBody>
              </p:sp>
            </p:grpSp>
          </p:grp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A9BB41-63BA-4451-A97F-02D13F8368E5}"/>
                </a:ext>
              </a:extLst>
            </p:cNvPr>
            <p:cNvCxnSpPr>
              <a:cxnSpLocks/>
            </p:cNvCxnSpPr>
            <p:nvPr/>
          </p:nvCxnSpPr>
          <p:spPr>
            <a:xfrm>
              <a:off x="7819400" y="3958147"/>
              <a:ext cx="987921" cy="1065564"/>
            </a:xfrm>
            <a:prstGeom prst="line">
              <a:avLst/>
            </a:prstGeom>
            <a:ln w="127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2E78EA-A4C6-4325-B107-BA35D8833D35}"/>
                </a:ext>
              </a:extLst>
            </p:cNvPr>
            <p:cNvCxnSpPr>
              <a:cxnSpLocks/>
            </p:cNvCxnSpPr>
            <p:nvPr/>
          </p:nvCxnSpPr>
          <p:spPr>
            <a:xfrm>
              <a:off x="4776125" y="3228285"/>
              <a:ext cx="1231828" cy="6870"/>
            </a:xfrm>
            <a:prstGeom prst="line">
              <a:avLst/>
            </a:prstGeom>
            <a:ln w="127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534D5C-1F1B-4604-BC0E-9460D7F24DC2}"/>
                </a:ext>
              </a:extLst>
            </p:cNvPr>
            <p:cNvCxnSpPr>
              <a:cxnSpLocks/>
            </p:cNvCxnSpPr>
            <p:nvPr/>
          </p:nvCxnSpPr>
          <p:spPr>
            <a:xfrm>
              <a:off x="7865549" y="3228285"/>
              <a:ext cx="1231828" cy="6870"/>
            </a:xfrm>
            <a:prstGeom prst="line">
              <a:avLst/>
            </a:prstGeom>
            <a:ln w="127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6082A7-AC41-47EE-9F23-E68151D16F0F}"/>
              </a:ext>
            </a:extLst>
          </p:cNvPr>
          <p:cNvGrpSpPr/>
          <p:nvPr userDrawn="1"/>
        </p:nvGrpSpPr>
        <p:grpSpPr>
          <a:xfrm>
            <a:off x="8105274" y="4277103"/>
            <a:ext cx="2520643" cy="1214771"/>
            <a:chOff x="7628071" y="383132"/>
            <a:chExt cx="2520643" cy="1214771"/>
          </a:xfrm>
        </p:grpSpPr>
        <p:sp>
          <p:nvSpPr>
            <p:cNvPr id="42" name="Rounded Rectangle 79">
              <a:extLst>
                <a:ext uri="{FF2B5EF4-FFF2-40B4-BE49-F238E27FC236}">
                  <a16:creationId xmlns:a16="http://schemas.microsoft.com/office/drawing/2014/main" id="{A48BE53D-A2D3-4741-AC0B-27D1408138B4}"/>
                </a:ext>
              </a:extLst>
            </p:cNvPr>
            <p:cNvSpPr/>
            <p:nvPr/>
          </p:nvSpPr>
          <p:spPr>
            <a:xfrm>
              <a:off x="7628677" y="383132"/>
              <a:ext cx="2508854" cy="1214771"/>
            </a:xfrm>
            <a:prstGeom prst="roundRect">
              <a:avLst>
                <a:gd name="adj" fmla="val 558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F44698-09E3-4622-86F8-E45C778DC0B9}"/>
                </a:ext>
              </a:extLst>
            </p:cNvPr>
            <p:cNvSpPr txBox="1"/>
            <p:nvPr/>
          </p:nvSpPr>
          <p:spPr>
            <a:xfrm>
              <a:off x="7788784" y="546953"/>
              <a:ext cx="235993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People</a:t>
              </a:r>
              <a:endParaRPr kumimoji="0" lang="en-N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7A75F5-24E6-4150-809C-3998A37BFB39}"/>
                </a:ext>
              </a:extLst>
            </p:cNvPr>
            <p:cNvSpPr txBox="1"/>
            <p:nvPr/>
          </p:nvSpPr>
          <p:spPr>
            <a:xfrm>
              <a:off x="7777601" y="868196"/>
              <a:ext cx="235993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The world’s largest social voting community. More than 36 million strong. 70+ markets.</a:t>
              </a:r>
            </a:p>
          </p:txBody>
        </p:sp>
        <p:sp>
          <p:nvSpPr>
            <p:cNvPr id="45" name="Rounded Rectangle 82">
              <a:extLst>
                <a:ext uri="{FF2B5EF4-FFF2-40B4-BE49-F238E27FC236}">
                  <a16:creationId xmlns:a16="http://schemas.microsoft.com/office/drawing/2014/main" id="{3E101E58-3E26-4340-9063-E5A66C383E95}"/>
                </a:ext>
              </a:extLst>
            </p:cNvPr>
            <p:cNvSpPr/>
            <p:nvPr/>
          </p:nvSpPr>
          <p:spPr>
            <a:xfrm flipH="1">
              <a:off x="7628071" y="383132"/>
              <a:ext cx="46115" cy="1214771"/>
            </a:xfrm>
            <a:prstGeom prst="roundRect">
              <a:avLst>
                <a:gd name="adj" fmla="val 17556"/>
              </a:avLst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A2A99E-F54A-45B8-905A-0FE665D2190B}"/>
              </a:ext>
            </a:extLst>
          </p:cNvPr>
          <p:cNvGrpSpPr/>
          <p:nvPr userDrawn="1"/>
        </p:nvGrpSpPr>
        <p:grpSpPr>
          <a:xfrm>
            <a:off x="2815824" y="3030644"/>
            <a:ext cx="2752754" cy="1214771"/>
            <a:chOff x="7529820" y="383132"/>
            <a:chExt cx="2752754" cy="1214771"/>
          </a:xfrm>
        </p:grpSpPr>
        <p:sp>
          <p:nvSpPr>
            <p:cNvPr id="47" name="Rounded Rectangle 84">
              <a:extLst>
                <a:ext uri="{FF2B5EF4-FFF2-40B4-BE49-F238E27FC236}">
                  <a16:creationId xmlns:a16="http://schemas.microsoft.com/office/drawing/2014/main" id="{20C4FDC0-232D-4AAA-96C2-5C2855D72F03}"/>
                </a:ext>
              </a:extLst>
            </p:cNvPr>
            <p:cNvSpPr/>
            <p:nvPr/>
          </p:nvSpPr>
          <p:spPr>
            <a:xfrm>
              <a:off x="7529820" y="383132"/>
              <a:ext cx="2752753" cy="1214771"/>
            </a:xfrm>
            <a:prstGeom prst="roundRect">
              <a:avLst>
                <a:gd name="adj" fmla="val 558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BAE9EC-4882-4788-9735-6A4EDE01D716}"/>
                </a:ext>
              </a:extLst>
            </p:cNvPr>
            <p:cNvSpPr txBox="1"/>
            <p:nvPr/>
          </p:nvSpPr>
          <p:spPr>
            <a:xfrm>
              <a:off x="7665214" y="546953"/>
              <a:ext cx="235993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Expertise and Service</a:t>
              </a:r>
              <a:endParaRPr kumimoji="0" lang="en-N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7CF51-189C-45D4-8AF4-986EB1B6D74F}"/>
                </a:ext>
              </a:extLst>
            </p:cNvPr>
            <p:cNvSpPr txBox="1"/>
            <p:nvPr/>
          </p:nvSpPr>
          <p:spPr>
            <a:xfrm>
              <a:off x="7654030" y="868196"/>
              <a:ext cx="247277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We incorporate our best thinking into our platform and can offer custom consultancy service when needed.</a:t>
              </a:r>
            </a:p>
          </p:txBody>
        </p:sp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57BC1302-1DA2-451F-926D-AD729D5AE8EC}"/>
                </a:ext>
              </a:extLst>
            </p:cNvPr>
            <p:cNvSpPr/>
            <p:nvPr/>
          </p:nvSpPr>
          <p:spPr>
            <a:xfrm flipH="1">
              <a:off x="10236459" y="383132"/>
              <a:ext cx="46115" cy="1214771"/>
            </a:xfrm>
            <a:prstGeom prst="roundRect">
              <a:avLst>
                <a:gd name="adj" fmla="val 17556"/>
              </a:avLst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3004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FC1A3B-2BBC-479E-8224-DC27212CA799}"/>
              </a:ext>
            </a:extLst>
          </p:cNvPr>
          <p:cNvGrpSpPr/>
          <p:nvPr userDrawn="1"/>
        </p:nvGrpSpPr>
        <p:grpSpPr>
          <a:xfrm>
            <a:off x="8645078" y="2225494"/>
            <a:ext cx="2658930" cy="1214771"/>
            <a:chOff x="7628071" y="383132"/>
            <a:chExt cx="2658930" cy="1214771"/>
          </a:xfrm>
        </p:grpSpPr>
        <p:sp>
          <p:nvSpPr>
            <p:cNvPr id="52" name="Rounded Rectangle 73">
              <a:extLst>
                <a:ext uri="{FF2B5EF4-FFF2-40B4-BE49-F238E27FC236}">
                  <a16:creationId xmlns:a16="http://schemas.microsoft.com/office/drawing/2014/main" id="{B7C51F4B-D742-4338-8356-6DDA3797F845}"/>
                </a:ext>
              </a:extLst>
            </p:cNvPr>
            <p:cNvSpPr/>
            <p:nvPr/>
          </p:nvSpPr>
          <p:spPr>
            <a:xfrm>
              <a:off x="7628677" y="383132"/>
              <a:ext cx="2658324" cy="1214771"/>
            </a:xfrm>
            <a:prstGeom prst="roundRect">
              <a:avLst>
                <a:gd name="adj" fmla="val 558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9FEE5F4-0666-4CA5-B355-B89DAA8A8F56}"/>
                </a:ext>
              </a:extLst>
            </p:cNvPr>
            <p:cNvSpPr txBox="1"/>
            <p:nvPr/>
          </p:nvSpPr>
          <p:spPr>
            <a:xfrm>
              <a:off x="7788784" y="546953"/>
              <a:ext cx="235993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Technology</a:t>
              </a:r>
              <a:endParaRPr kumimoji="0" lang="en-N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CDCC1D-8393-495F-96C8-A664B232572C}"/>
                </a:ext>
              </a:extLst>
            </p:cNvPr>
            <p:cNvSpPr txBox="1"/>
            <p:nvPr/>
          </p:nvSpPr>
          <p:spPr>
            <a:xfrm>
              <a:off x="7777601" y="868196"/>
              <a:ext cx="235993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Arial"/>
                  <a:cs typeface="Arial"/>
                  <a:sym typeface="Arial"/>
                </a:rPr>
                <a:t>Cutting-edge research capabilities through our Toluna Start platform and ongoing tech innovation.</a:t>
              </a:r>
            </a:p>
          </p:txBody>
        </p:sp>
        <p:sp>
          <p:nvSpPr>
            <p:cNvPr id="55" name="Rounded Rectangle 77">
              <a:extLst>
                <a:ext uri="{FF2B5EF4-FFF2-40B4-BE49-F238E27FC236}">
                  <a16:creationId xmlns:a16="http://schemas.microsoft.com/office/drawing/2014/main" id="{A545EB70-3623-4141-8B1C-F08AED5510BD}"/>
                </a:ext>
              </a:extLst>
            </p:cNvPr>
            <p:cNvSpPr/>
            <p:nvPr/>
          </p:nvSpPr>
          <p:spPr>
            <a:xfrm flipH="1">
              <a:off x="7628071" y="383132"/>
              <a:ext cx="46115" cy="1214771"/>
            </a:xfrm>
            <a:prstGeom prst="roundRect">
              <a:avLst>
                <a:gd name="adj" fmla="val 17556"/>
              </a:avLst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903366A0-379B-4383-BF3E-C3E907EA7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70933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5">
            <a:extLst>
              <a:ext uri="{FF2B5EF4-FFF2-40B4-BE49-F238E27FC236}">
                <a16:creationId xmlns:a16="http://schemas.microsoft.com/office/drawing/2014/main" id="{024E8A40-5CB6-4D86-82A3-C5D086DF8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14549D46-9119-4E3D-BC77-A8FE8E46208D}"/>
              </a:ext>
            </a:extLst>
          </p:cNvPr>
          <p:cNvSpPr/>
          <p:nvPr userDrawn="1"/>
        </p:nvSpPr>
        <p:spPr>
          <a:xfrm>
            <a:off x="650060" y="2975396"/>
            <a:ext cx="3342077" cy="1331670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D59F5960-312B-4954-BE7C-927B0DD74E5A}"/>
              </a:ext>
            </a:extLst>
          </p:cNvPr>
          <p:cNvSpPr/>
          <p:nvPr userDrawn="1"/>
        </p:nvSpPr>
        <p:spPr>
          <a:xfrm>
            <a:off x="4244371" y="2975396"/>
            <a:ext cx="3342077" cy="1331670"/>
          </a:xfrm>
          <a:prstGeom prst="roundRect">
            <a:avLst>
              <a:gd name="adj" fmla="val 48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502;p61">
            <a:extLst>
              <a:ext uri="{FF2B5EF4-FFF2-40B4-BE49-F238E27FC236}">
                <a16:creationId xmlns:a16="http://schemas.microsoft.com/office/drawing/2014/main" id="{984C1727-A7A9-4FC1-8D17-30A03EF285C1}"/>
              </a:ext>
            </a:extLst>
          </p:cNvPr>
          <p:cNvSpPr txBox="1">
            <a:spLocks/>
          </p:cNvSpPr>
          <p:nvPr userDrawn="1"/>
        </p:nvSpPr>
        <p:spPr>
          <a:xfrm>
            <a:off x="650060" y="1958459"/>
            <a:ext cx="3874316" cy="6870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18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300" u="none" strike="noStrike" cap="none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Access people, research services, and support as you need it with a simple, subscription-based approach – full visibility into pricing.</a:t>
            </a:r>
            <a:endParaRPr lang="en-US" sz="1300">
              <a:latin typeface="Century Gothic" panose="020B0502020202020204" pitchFamily="34" charset="0"/>
            </a:endParaRPr>
          </a:p>
        </p:txBody>
      </p:sp>
      <p:sp>
        <p:nvSpPr>
          <p:cNvPr id="10" name="Rounded Rectangle 34">
            <a:extLst>
              <a:ext uri="{FF2B5EF4-FFF2-40B4-BE49-F238E27FC236}">
                <a16:creationId xmlns:a16="http://schemas.microsoft.com/office/drawing/2014/main" id="{A3AA1A3B-53F6-461D-B0F9-FB0B041F790F}"/>
              </a:ext>
            </a:extLst>
          </p:cNvPr>
          <p:cNvSpPr/>
          <p:nvPr userDrawn="1"/>
        </p:nvSpPr>
        <p:spPr>
          <a:xfrm>
            <a:off x="7838682" y="2975396"/>
            <a:ext cx="3342077" cy="1331670"/>
          </a:xfrm>
          <a:prstGeom prst="roundRect">
            <a:avLst>
              <a:gd name="adj" fmla="val 4085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44A42BB4-48F3-4B08-AA15-6D72EC452942}"/>
              </a:ext>
            </a:extLst>
          </p:cNvPr>
          <p:cNvSpPr/>
          <p:nvPr userDrawn="1"/>
        </p:nvSpPr>
        <p:spPr>
          <a:xfrm>
            <a:off x="650060" y="4555495"/>
            <a:ext cx="3342077" cy="1331670"/>
          </a:xfrm>
          <a:prstGeom prst="roundRect">
            <a:avLst>
              <a:gd name="adj" fmla="val 48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36">
            <a:extLst>
              <a:ext uri="{FF2B5EF4-FFF2-40B4-BE49-F238E27FC236}">
                <a16:creationId xmlns:a16="http://schemas.microsoft.com/office/drawing/2014/main" id="{820B348D-F862-443E-8A3B-A529715312B5}"/>
              </a:ext>
            </a:extLst>
          </p:cNvPr>
          <p:cNvSpPr/>
          <p:nvPr userDrawn="1"/>
        </p:nvSpPr>
        <p:spPr>
          <a:xfrm>
            <a:off x="4244371" y="4555495"/>
            <a:ext cx="3342077" cy="1331670"/>
          </a:xfrm>
          <a:prstGeom prst="roundRect">
            <a:avLst>
              <a:gd name="adj" fmla="val 48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37">
            <a:extLst>
              <a:ext uri="{FF2B5EF4-FFF2-40B4-BE49-F238E27FC236}">
                <a16:creationId xmlns:a16="http://schemas.microsoft.com/office/drawing/2014/main" id="{07CA421C-68C8-41F9-BB9D-EBE9595B03F3}"/>
              </a:ext>
            </a:extLst>
          </p:cNvPr>
          <p:cNvSpPr/>
          <p:nvPr userDrawn="1"/>
        </p:nvSpPr>
        <p:spPr>
          <a:xfrm>
            <a:off x="7838682" y="4555495"/>
            <a:ext cx="3342077" cy="1331670"/>
          </a:xfrm>
          <a:prstGeom prst="roundRect">
            <a:avLst>
              <a:gd name="adj" fmla="val 558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EFAE5-F420-41BF-9675-B4AF759F18FD}"/>
              </a:ext>
            </a:extLst>
          </p:cNvPr>
          <p:cNvSpPr txBox="1"/>
          <p:nvPr userDrawn="1"/>
        </p:nvSpPr>
        <p:spPr>
          <a:xfrm>
            <a:off x="816569" y="3153860"/>
            <a:ext cx="1621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none" strike="noStrike" cap="none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Unlimited users </a:t>
            </a:r>
            <a:endParaRPr lang="en-NL" sz="1600" b="1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EEF415-0197-44CE-AFED-716AC89C1C60}"/>
              </a:ext>
            </a:extLst>
          </p:cNvPr>
          <p:cNvSpPr txBox="1"/>
          <p:nvPr userDrawn="1"/>
        </p:nvSpPr>
        <p:spPr>
          <a:xfrm>
            <a:off x="4410206" y="3151891"/>
            <a:ext cx="2849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Conduct research seamlessly at scale</a:t>
            </a:r>
            <a:endParaRPr lang="en-NL" sz="1600" b="1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431CB-50AF-48EE-A859-C8BF80472574}"/>
              </a:ext>
            </a:extLst>
          </p:cNvPr>
          <p:cNvSpPr txBox="1"/>
          <p:nvPr userDrawn="1"/>
        </p:nvSpPr>
        <p:spPr>
          <a:xfrm>
            <a:off x="8011633" y="3151891"/>
            <a:ext cx="1813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Value-based system</a:t>
            </a:r>
            <a:endParaRPr lang="en-NL" sz="1600" b="1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30ECE-F519-4BC6-80FB-B829F1B1455B}"/>
              </a:ext>
            </a:extLst>
          </p:cNvPr>
          <p:cNvSpPr txBox="1"/>
          <p:nvPr userDrawn="1"/>
        </p:nvSpPr>
        <p:spPr>
          <a:xfrm>
            <a:off x="823011" y="4735679"/>
            <a:ext cx="2343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Agility and </a:t>
            </a:r>
            <a:b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</a:br>
            <a: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flexibility delivered</a:t>
            </a:r>
            <a:endParaRPr lang="en-NL" sz="1600" b="1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EAD627-7F3C-4C69-B510-65FED5381E55}"/>
              </a:ext>
            </a:extLst>
          </p:cNvPr>
          <p:cNvSpPr txBox="1"/>
          <p:nvPr userDrawn="1"/>
        </p:nvSpPr>
        <p:spPr>
          <a:xfrm>
            <a:off x="4410206" y="4701176"/>
            <a:ext cx="1527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Quality insights</a:t>
            </a:r>
            <a:endParaRPr lang="en-NL" sz="1600" b="1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7931E-1D8A-412E-A91E-9836FB18961B}"/>
              </a:ext>
            </a:extLst>
          </p:cNvPr>
          <p:cNvSpPr txBox="1"/>
          <p:nvPr userDrawn="1"/>
        </p:nvSpPr>
        <p:spPr>
          <a:xfrm>
            <a:off x="8016374" y="4739590"/>
            <a:ext cx="2844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Facilitate the adoption of automation</a:t>
            </a:r>
            <a:endParaRPr lang="en-NL" sz="1600" b="1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9757C9-1345-4BD0-A556-C921267AE12D}"/>
              </a:ext>
            </a:extLst>
          </p:cNvPr>
          <p:cNvSpPr txBox="1"/>
          <p:nvPr userDrawn="1"/>
        </p:nvSpPr>
        <p:spPr>
          <a:xfrm>
            <a:off x="823011" y="3712497"/>
            <a:ext cx="3094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amet, consectetuer adipiscing elit. Aenean commodo ligula eget.</a:t>
            </a:r>
            <a:endParaRPr lang="en-NL" sz="1000"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C573DA-953C-4589-8700-520CE090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598" y="869368"/>
            <a:ext cx="5370270" cy="2509928"/>
          </a:xfrm>
          <a:prstGeom prst="rect">
            <a:avLst/>
          </a:prstGeom>
        </p:spPr>
      </p:pic>
      <p:pic>
        <p:nvPicPr>
          <p:cNvPr id="22" name="Google Shape;483;p43">
            <a:extLst>
              <a:ext uri="{FF2B5EF4-FFF2-40B4-BE49-F238E27FC236}">
                <a16:creationId xmlns:a16="http://schemas.microsoft.com/office/drawing/2014/main" id="{5ADE9DAE-8AF1-433D-8689-A542417063DD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8CF8941-DF43-43A7-90C4-A831AF8FDCC8}"/>
              </a:ext>
            </a:extLst>
          </p:cNvPr>
          <p:cNvSpPr txBox="1">
            <a:spLocks/>
          </p:cNvSpPr>
          <p:nvPr userDrawn="1"/>
        </p:nvSpPr>
        <p:spPr>
          <a:xfrm>
            <a:off x="650060" y="758134"/>
            <a:ext cx="3007540" cy="8833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Benefits to Toluna Start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584C2-8DF0-4E4F-8515-0B26E4F86200}"/>
              </a:ext>
            </a:extLst>
          </p:cNvPr>
          <p:cNvSpPr txBox="1"/>
          <p:nvPr userDrawn="1"/>
        </p:nvSpPr>
        <p:spPr>
          <a:xfrm>
            <a:off x="4410206" y="3712497"/>
            <a:ext cx="3031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amet, consectetuer adipiscing elit. Aenean commodo ligula eget.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A31423-CC0E-460E-9A0F-A740DA315426}"/>
              </a:ext>
            </a:extLst>
          </p:cNvPr>
          <p:cNvSpPr txBox="1"/>
          <p:nvPr userDrawn="1"/>
        </p:nvSpPr>
        <p:spPr>
          <a:xfrm>
            <a:off x="8011633" y="3716454"/>
            <a:ext cx="3031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amet, consectetuer adipiscing elit. Aenean commodo ligula eget.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C124C4-7522-434B-8B2F-1116FE8B5C7D}"/>
              </a:ext>
            </a:extLst>
          </p:cNvPr>
          <p:cNvSpPr txBox="1"/>
          <p:nvPr userDrawn="1"/>
        </p:nvSpPr>
        <p:spPr>
          <a:xfrm>
            <a:off x="816569" y="5288180"/>
            <a:ext cx="3094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amet, consectetuer adipiscing elit. Aenean commodo ligula eget.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603981-7481-48C7-9928-2DCAF00A416E}"/>
              </a:ext>
            </a:extLst>
          </p:cNvPr>
          <p:cNvSpPr txBox="1"/>
          <p:nvPr userDrawn="1"/>
        </p:nvSpPr>
        <p:spPr>
          <a:xfrm>
            <a:off x="4403764" y="5288180"/>
            <a:ext cx="3031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amet, consectetuer adipiscing elit. Aenean commodo ligula eget.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E2CB42-2AC3-42E9-8922-1D8C7FD61595}"/>
              </a:ext>
            </a:extLst>
          </p:cNvPr>
          <p:cNvSpPr txBox="1"/>
          <p:nvPr userDrawn="1"/>
        </p:nvSpPr>
        <p:spPr>
          <a:xfrm>
            <a:off x="8005191" y="5292137"/>
            <a:ext cx="3031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amet, consectetuer adipiscing elit. Aenean commodo ligula eget.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BC2E7462-1263-4079-9071-00802EE67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348337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BFC2A988-59D6-4FF9-947D-9FDF34EFCBDD}"/>
              </a:ext>
            </a:extLst>
          </p:cNvPr>
          <p:cNvSpPr/>
          <p:nvPr userDrawn="1"/>
        </p:nvSpPr>
        <p:spPr>
          <a:xfrm>
            <a:off x="5129146" y="4247168"/>
            <a:ext cx="3784460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8B4731C0-3122-4151-82EA-988FEAD32454}"/>
              </a:ext>
            </a:extLst>
          </p:cNvPr>
          <p:cNvSpPr/>
          <p:nvPr userDrawn="1"/>
        </p:nvSpPr>
        <p:spPr>
          <a:xfrm>
            <a:off x="5129146" y="2576376"/>
            <a:ext cx="3784460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A24A0306-C2D6-4823-A2B0-83D274209A1E}"/>
              </a:ext>
            </a:extLst>
          </p:cNvPr>
          <p:cNvSpPr/>
          <p:nvPr userDrawn="1"/>
        </p:nvSpPr>
        <p:spPr>
          <a:xfrm>
            <a:off x="5129146" y="918702"/>
            <a:ext cx="3784460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F721A-15BC-4B79-8ACC-CB791CB7AB49}"/>
              </a:ext>
            </a:extLst>
          </p:cNvPr>
          <p:cNvSpPr/>
          <p:nvPr userDrawn="1"/>
        </p:nvSpPr>
        <p:spPr>
          <a:xfrm>
            <a:off x="168466" y="150471"/>
            <a:ext cx="6871978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B0CBEB98-579D-43B3-B36C-2D317DC020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483;p43">
            <a:extLst>
              <a:ext uri="{FF2B5EF4-FFF2-40B4-BE49-F238E27FC236}">
                <a16:creationId xmlns:a16="http://schemas.microsoft.com/office/drawing/2014/main" id="{13F03C75-220D-4490-ADF8-47A09675DD1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97">
            <a:extLst>
              <a:ext uri="{FF2B5EF4-FFF2-40B4-BE49-F238E27FC236}">
                <a16:creationId xmlns:a16="http://schemas.microsoft.com/office/drawing/2014/main" id="{D1975A1D-95BA-4CD5-922D-6859CA90A941}"/>
              </a:ext>
            </a:extLst>
          </p:cNvPr>
          <p:cNvSpPr/>
          <p:nvPr userDrawn="1"/>
        </p:nvSpPr>
        <p:spPr>
          <a:xfrm>
            <a:off x="6025154" y="861363"/>
            <a:ext cx="3129978" cy="139135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10">
            <a:extLst>
              <a:ext uri="{FF2B5EF4-FFF2-40B4-BE49-F238E27FC236}">
                <a16:creationId xmlns:a16="http://schemas.microsoft.com/office/drawing/2014/main" id="{C9FF5CC7-65F9-4453-A5C1-560756A8846F}"/>
              </a:ext>
            </a:extLst>
          </p:cNvPr>
          <p:cNvSpPr/>
          <p:nvPr userDrawn="1"/>
        </p:nvSpPr>
        <p:spPr>
          <a:xfrm>
            <a:off x="6025155" y="2498885"/>
            <a:ext cx="3129977" cy="1443131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114">
            <a:extLst>
              <a:ext uri="{FF2B5EF4-FFF2-40B4-BE49-F238E27FC236}">
                <a16:creationId xmlns:a16="http://schemas.microsoft.com/office/drawing/2014/main" id="{552D3AAC-D6C0-4FF8-8864-78C730E49472}"/>
              </a:ext>
            </a:extLst>
          </p:cNvPr>
          <p:cNvSpPr/>
          <p:nvPr userDrawn="1"/>
        </p:nvSpPr>
        <p:spPr>
          <a:xfrm>
            <a:off x="6025157" y="4188179"/>
            <a:ext cx="3129976" cy="1391359"/>
          </a:xfrm>
          <a:prstGeom prst="roundRect">
            <a:avLst>
              <a:gd name="adj" fmla="val 3297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BD0B8BD9-7D82-4B73-9D3C-4081DAF69960}"/>
              </a:ext>
            </a:extLst>
          </p:cNvPr>
          <p:cNvSpPr/>
          <p:nvPr userDrawn="1"/>
        </p:nvSpPr>
        <p:spPr>
          <a:xfrm rot="5400000">
            <a:off x="5938056" y="1324545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/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B93A7890-E410-4C23-9C2A-29A97418024B}"/>
              </a:ext>
            </a:extLst>
          </p:cNvPr>
          <p:cNvSpPr/>
          <p:nvPr userDrawn="1"/>
        </p:nvSpPr>
        <p:spPr>
          <a:xfrm rot="5400000">
            <a:off x="5938013" y="2987954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/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39">
            <a:extLst>
              <a:ext uri="{FF2B5EF4-FFF2-40B4-BE49-F238E27FC236}">
                <a16:creationId xmlns:a16="http://schemas.microsoft.com/office/drawing/2014/main" id="{3B100326-FA5E-42DB-B041-C86CEFC2FD9B}"/>
              </a:ext>
            </a:extLst>
          </p:cNvPr>
          <p:cNvSpPr/>
          <p:nvPr userDrawn="1"/>
        </p:nvSpPr>
        <p:spPr>
          <a:xfrm rot="5400000">
            <a:off x="5938012" y="4669761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/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F5367B64-21AF-46ED-B11A-ACE27CA16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052712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0">
            <a:extLst>
              <a:ext uri="{FF2B5EF4-FFF2-40B4-BE49-F238E27FC236}">
                <a16:creationId xmlns:a16="http://schemas.microsoft.com/office/drawing/2014/main" id="{BBB1463E-3B34-4F6B-8E7B-5046CD7FA1A0}"/>
              </a:ext>
            </a:extLst>
          </p:cNvPr>
          <p:cNvSpPr/>
          <p:nvPr userDrawn="1"/>
        </p:nvSpPr>
        <p:spPr>
          <a:xfrm>
            <a:off x="7229324" y="4190708"/>
            <a:ext cx="3784460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36">
            <a:extLst>
              <a:ext uri="{FF2B5EF4-FFF2-40B4-BE49-F238E27FC236}">
                <a16:creationId xmlns:a16="http://schemas.microsoft.com/office/drawing/2014/main" id="{EA79DF6C-FA03-4C76-B94A-5A975BB096EB}"/>
              </a:ext>
            </a:extLst>
          </p:cNvPr>
          <p:cNvSpPr/>
          <p:nvPr userDrawn="1"/>
        </p:nvSpPr>
        <p:spPr>
          <a:xfrm>
            <a:off x="7229324" y="2633243"/>
            <a:ext cx="3784460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2DCCB-F9D9-43CC-ACC3-F7F7C850AB11}"/>
              </a:ext>
            </a:extLst>
          </p:cNvPr>
          <p:cNvSpPr/>
          <p:nvPr userDrawn="1"/>
        </p:nvSpPr>
        <p:spPr>
          <a:xfrm>
            <a:off x="168466" y="150471"/>
            <a:ext cx="6871978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4">
            <a:extLst>
              <a:ext uri="{FF2B5EF4-FFF2-40B4-BE49-F238E27FC236}">
                <a16:creationId xmlns:a16="http://schemas.microsoft.com/office/drawing/2014/main" id="{FC6F6DBC-3FFE-485C-80DD-20E6C9D6983C}"/>
              </a:ext>
            </a:extLst>
          </p:cNvPr>
          <p:cNvSpPr/>
          <p:nvPr userDrawn="1"/>
        </p:nvSpPr>
        <p:spPr>
          <a:xfrm>
            <a:off x="7229324" y="1084845"/>
            <a:ext cx="3784460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Freeform 35">
            <a:extLst>
              <a:ext uri="{FF2B5EF4-FFF2-40B4-BE49-F238E27FC236}">
                <a16:creationId xmlns:a16="http://schemas.microsoft.com/office/drawing/2014/main" id="{8D138E61-826F-43E8-B271-23CC0B4813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99E997CB-4A98-44D4-BADF-630D6A01FBC2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97">
            <a:extLst>
              <a:ext uri="{FF2B5EF4-FFF2-40B4-BE49-F238E27FC236}">
                <a16:creationId xmlns:a16="http://schemas.microsoft.com/office/drawing/2014/main" id="{3781FF4D-1EB3-492C-8970-B096F6130A0A}"/>
              </a:ext>
            </a:extLst>
          </p:cNvPr>
          <p:cNvSpPr/>
          <p:nvPr userDrawn="1"/>
        </p:nvSpPr>
        <p:spPr>
          <a:xfrm>
            <a:off x="5374719" y="1084845"/>
            <a:ext cx="2062227" cy="1288149"/>
          </a:xfrm>
          <a:prstGeom prst="roundRect">
            <a:avLst>
              <a:gd name="adj" fmla="val 4432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110">
            <a:extLst>
              <a:ext uri="{FF2B5EF4-FFF2-40B4-BE49-F238E27FC236}">
                <a16:creationId xmlns:a16="http://schemas.microsoft.com/office/drawing/2014/main" id="{6D87842E-D01D-44EF-BF02-25CBFD3C4E56}"/>
              </a:ext>
            </a:extLst>
          </p:cNvPr>
          <p:cNvSpPr/>
          <p:nvPr userDrawn="1"/>
        </p:nvSpPr>
        <p:spPr>
          <a:xfrm>
            <a:off x="5374720" y="2625125"/>
            <a:ext cx="2062226" cy="1288149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114">
            <a:extLst>
              <a:ext uri="{FF2B5EF4-FFF2-40B4-BE49-F238E27FC236}">
                <a16:creationId xmlns:a16="http://schemas.microsoft.com/office/drawing/2014/main" id="{AD54F6E8-2C7A-42BC-90F7-F0683B3F8CC8}"/>
              </a:ext>
            </a:extLst>
          </p:cNvPr>
          <p:cNvSpPr/>
          <p:nvPr userDrawn="1"/>
        </p:nvSpPr>
        <p:spPr>
          <a:xfrm>
            <a:off x="5374720" y="4186833"/>
            <a:ext cx="2062226" cy="1288149"/>
          </a:xfrm>
          <a:prstGeom prst="roundRect">
            <a:avLst>
              <a:gd name="adj" fmla="val 3297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91C9B723-8E93-4E31-ABDF-2473D9931BA8}"/>
              </a:ext>
            </a:extLst>
          </p:cNvPr>
          <p:cNvSpPr/>
          <p:nvPr userDrawn="1"/>
        </p:nvSpPr>
        <p:spPr>
          <a:xfrm rot="5400000">
            <a:off x="4546971" y="1507044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53703EF6-35EA-44D9-9A63-326D503DD9C8}"/>
              </a:ext>
            </a:extLst>
          </p:cNvPr>
          <p:cNvSpPr/>
          <p:nvPr userDrawn="1"/>
        </p:nvSpPr>
        <p:spPr>
          <a:xfrm rot="5400000">
            <a:off x="4546928" y="3081556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AFD820A1-003D-4019-8C36-D23E339AEBC2}"/>
              </a:ext>
            </a:extLst>
          </p:cNvPr>
          <p:cNvSpPr/>
          <p:nvPr userDrawn="1"/>
        </p:nvSpPr>
        <p:spPr>
          <a:xfrm rot="5400000">
            <a:off x="4546927" y="4598411"/>
            <a:ext cx="507986" cy="464993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  <a:gd name="connsiteX0" fmla="*/ 1078736 w 2157862"/>
              <a:gd name="connsiteY0" fmla="*/ 0 h 1966102"/>
              <a:gd name="connsiteX1" fmla="*/ 992687 w 2157862"/>
              <a:gd name="connsiteY1" fmla="*/ 85923 h 1966102"/>
              <a:gd name="connsiteX2" fmla="*/ 870587 w 2157862"/>
              <a:gd name="connsiteY2" fmla="*/ 206907 h 1966102"/>
              <a:gd name="connsiteX3" fmla="*/ 784147 w 2157862"/>
              <a:gd name="connsiteY3" fmla="*/ 292830 h 1966102"/>
              <a:gd name="connsiteX4" fmla="*/ 0 w 2157862"/>
              <a:gd name="connsiteY4" fmla="*/ 1072683 h 1966102"/>
              <a:gd name="connsiteX5" fmla="*/ 294201 w 2157862"/>
              <a:gd name="connsiteY5" fmla="*/ 1365512 h 1966102"/>
              <a:gd name="connsiteX6" fmla="*/ 870587 w 2157862"/>
              <a:gd name="connsiteY6" fmla="*/ 792566 h 1966102"/>
              <a:gd name="connsiteX7" fmla="*/ 870585 w 2157862"/>
              <a:gd name="connsiteY7" fmla="*/ 1966102 h 1966102"/>
              <a:gd name="connsiteX8" fmla="*/ 1287275 w 2157862"/>
              <a:gd name="connsiteY8" fmla="*/ 1602472 h 1966102"/>
              <a:gd name="connsiteX9" fmla="*/ 1287275 w 2157862"/>
              <a:gd name="connsiteY9" fmla="*/ 792566 h 1966102"/>
              <a:gd name="connsiteX10" fmla="*/ 1863274 w 2157862"/>
              <a:gd name="connsiteY10" fmla="*/ 1365512 h 1966102"/>
              <a:gd name="connsiteX11" fmla="*/ 2157863 w 2157862"/>
              <a:gd name="connsiteY11" fmla="*/ 1072683 h 1966102"/>
              <a:gd name="connsiteX12" fmla="*/ 1373324 w 2157862"/>
              <a:gd name="connsiteY12" fmla="*/ 292830 h 1966102"/>
              <a:gd name="connsiteX13" fmla="*/ 1287275 w 2157862"/>
              <a:gd name="connsiteY13" fmla="*/ 206907 h 1966102"/>
              <a:gd name="connsiteX14" fmla="*/ 1165176 w 2157862"/>
              <a:gd name="connsiteY14" fmla="*/ 85923 h 1966102"/>
              <a:gd name="connsiteX15" fmla="*/ 1078736 w 2157862"/>
              <a:gd name="connsiteY15" fmla="*/ 0 h 1966102"/>
              <a:gd name="connsiteX0" fmla="*/ 1078736 w 2157862"/>
              <a:gd name="connsiteY0" fmla="*/ 0 h 2015687"/>
              <a:gd name="connsiteX1" fmla="*/ 992687 w 2157862"/>
              <a:gd name="connsiteY1" fmla="*/ 85923 h 2015687"/>
              <a:gd name="connsiteX2" fmla="*/ 870587 w 2157862"/>
              <a:gd name="connsiteY2" fmla="*/ 206907 h 2015687"/>
              <a:gd name="connsiteX3" fmla="*/ 784147 w 2157862"/>
              <a:gd name="connsiteY3" fmla="*/ 292830 h 2015687"/>
              <a:gd name="connsiteX4" fmla="*/ 0 w 2157862"/>
              <a:gd name="connsiteY4" fmla="*/ 1072683 h 2015687"/>
              <a:gd name="connsiteX5" fmla="*/ 294201 w 2157862"/>
              <a:gd name="connsiteY5" fmla="*/ 1365512 h 2015687"/>
              <a:gd name="connsiteX6" fmla="*/ 870587 w 2157862"/>
              <a:gd name="connsiteY6" fmla="*/ 792566 h 2015687"/>
              <a:gd name="connsiteX7" fmla="*/ 870585 w 2157862"/>
              <a:gd name="connsiteY7" fmla="*/ 1966102 h 2015687"/>
              <a:gd name="connsiteX8" fmla="*/ 1287287 w 2157862"/>
              <a:gd name="connsiteY8" fmla="*/ 2015689 h 2015687"/>
              <a:gd name="connsiteX9" fmla="*/ 1287275 w 2157862"/>
              <a:gd name="connsiteY9" fmla="*/ 792566 h 2015687"/>
              <a:gd name="connsiteX10" fmla="*/ 1863274 w 2157862"/>
              <a:gd name="connsiteY10" fmla="*/ 1365512 h 2015687"/>
              <a:gd name="connsiteX11" fmla="*/ 2157863 w 2157862"/>
              <a:gd name="connsiteY11" fmla="*/ 1072683 h 2015687"/>
              <a:gd name="connsiteX12" fmla="*/ 1373324 w 2157862"/>
              <a:gd name="connsiteY12" fmla="*/ 292830 h 2015687"/>
              <a:gd name="connsiteX13" fmla="*/ 1287275 w 2157862"/>
              <a:gd name="connsiteY13" fmla="*/ 206907 h 2015687"/>
              <a:gd name="connsiteX14" fmla="*/ 1165176 w 2157862"/>
              <a:gd name="connsiteY14" fmla="*/ 85923 h 2015687"/>
              <a:gd name="connsiteX15" fmla="*/ 1078736 w 2157862"/>
              <a:gd name="connsiteY15" fmla="*/ 0 h 2015687"/>
              <a:gd name="connsiteX0" fmla="*/ 1078736 w 2157862"/>
              <a:gd name="connsiteY0" fmla="*/ 0 h 1975226"/>
              <a:gd name="connsiteX1" fmla="*/ 992687 w 2157862"/>
              <a:gd name="connsiteY1" fmla="*/ 85923 h 1975226"/>
              <a:gd name="connsiteX2" fmla="*/ 870587 w 2157862"/>
              <a:gd name="connsiteY2" fmla="*/ 206907 h 1975226"/>
              <a:gd name="connsiteX3" fmla="*/ 784147 w 2157862"/>
              <a:gd name="connsiteY3" fmla="*/ 292830 h 1975226"/>
              <a:gd name="connsiteX4" fmla="*/ 0 w 2157862"/>
              <a:gd name="connsiteY4" fmla="*/ 1072683 h 1975226"/>
              <a:gd name="connsiteX5" fmla="*/ 294201 w 2157862"/>
              <a:gd name="connsiteY5" fmla="*/ 1365512 h 1975226"/>
              <a:gd name="connsiteX6" fmla="*/ 870587 w 2157862"/>
              <a:gd name="connsiteY6" fmla="*/ 792566 h 1975226"/>
              <a:gd name="connsiteX7" fmla="*/ 870585 w 2157862"/>
              <a:gd name="connsiteY7" fmla="*/ 1966102 h 1975226"/>
              <a:gd name="connsiteX8" fmla="*/ 1300772 w 2157862"/>
              <a:gd name="connsiteY8" fmla="*/ 1975226 h 1975226"/>
              <a:gd name="connsiteX9" fmla="*/ 1287275 w 2157862"/>
              <a:gd name="connsiteY9" fmla="*/ 792566 h 1975226"/>
              <a:gd name="connsiteX10" fmla="*/ 1863274 w 2157862"/>
              <a:gd name="connsiteY10" fmla="*/ 1365512 h 1975226"/>
              <a:gd name="connsiteX11" fmla="*/ 2157863 w 2157862"/>
              <a:gd name="connsiteY11" fmla="*/ 1072683 h 1975226"/>
              <a:gd name="connsiteX12" fmla="*/ 1373324 w 2157862"/>
              <a:gd name="connsiteY12" fmla="*/ 292830 h 1975226"/>
              <a:gd name="connsiteX13" fmla="*/ 1287275 w 2157862"/>
              <a:gd name="connsiteY13" fmla="*/ 206907 h 1975226"/>
              <a:gd name="connsiteX14" fmla="*/ 1165176 w 2157862"/>
              <a:gd name="connsiteY14" fmla="*/ 85923 h 1975226"/>
              <a:gd name="connsiteX15" fmla="*/ 1078736 w 2157862"/>
              <a:gd name="connsiteY15" fmla="*/ 0 h 19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975226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cubicBezTo>
                  <a:pt x="870586" y="1183745"/>
                  <a:pt x="870586" y="1574923"/>
                  <a:pt x="870585" y="1966102"/>
                </a:cubicBezTo>
                <a:lnTo>
                  <a:pt x="1300772" y="1975226"/>
                </a:lnTo>
                <a:cubicBezTo>
                  <a:pt x="1300768" y="1567518"/>
                  <a:pt x="1287279" y="1200274"/>
                  <a:pt x="1287275" y="792566"/>
                </a:cubicBez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20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B427047-A6E3-488A-8230-D33A4CECB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63179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210B4CB-91B7-410C-8568-0BB93C36BA6D}"/>
              </a:ext>
            </a:extLst>
          </p:cNvPr>
          <p:cNvGrpSpPr/>
          <p:nvPr userDrawn="1"/>
        </p:nvGrpSpPr>
        <p:grpSpPr>
          <a:xfrm>
            <a:off x="3748280" y="2882855"/>
            <a:ext cx="6487541" cy="426335"/>
            <a:chOff x="2328776" y="2693309"/>
            <a:chExt cx="6487541" cy="306940"/>
          </a:xfrm>
          <a:effectLst/>
        </p:grpSpPr>
        <p:sp>
          <p:nvSpPr>
            <p:cNvPr id="7" name="Rounded Rectangle 59">
              <a:extLst>
                <a:ext uri="{FF2B5EF4-FFF2-40B4-BE49-F238E27FC236}">
                  <a16:creationId xmlns:a16="http://schemas.microsoft.com/office/drawing/2014/main" id="{D5561635-4ACA-4C1E-9103-1B313ADB6BB2}"/>
                </a:ext>
              </a:extLst>
            </p:cNvPr>
            <p:cNvSpPr/>
            <p:nvPr/>
          </p:nvSpPr>
          <p:spPr>
            <a:xfrm>
              <a:off x="2328776" y="2693309"/>
              <a:ext cx="6487541" cy="3069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ounded Rectangle 60">
              <a:extLst>
                <a:ext uri="{FF2B5EF4-FFF2-40B4-BE49-F238E27FC236}">
                  <a16:creationId xmlns:a16="http://schemas.microsoft.com/office/drawing/2014/main" id="{116DA397-F396-47B7-83DF-CC43314DB3B4}"/>
                </a:ext>
              </a:extLst>
            </p:cNvPr>
            <p:cNvSpPr/>
            <p:nvPr/>
          </p:nvSpPr>
          <p:spPr>
            <a:xfrm flipH="1">
              <a:off x="2328778" y="2693310"/>
              <a:ext cx="45719" cy="306939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Freeform 71">
            <a:extLst>
              <a:ext uri="{FF2B5EF4-FFF2-40B4-BE49-F238E27FC236}">
                <a16:creationId xmlns:a16="http://schemas.microsoft.com/office/drawing/2014/main" id="{061BCF7D-8A03-4751-B4FE-BFB61320C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4C04E6-C016-4437-9E18-23C4F6494FBC}"/>
              </a:ext>
            </a:extLst>
          </p:cNvPr>
          <p:cNvSpPr txBox="1">
            <a:spLocks/>
          </p:cNvSpPr>
          <p:nvPr userDrawn="1"/>
        </p:nvSpPr>
        <p:spPr>
          <a:xfrm>
            <a:off x="650059" y="776063"/>
            <a:ext cx="6055541" cy="10919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Delivering success at 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all stages of development</a:t>
            </a:r>
          </a:p>
        </p:txBody>
      </p:sp>
      <p:pic>
        <p:nvPicPr>
          <p:cNvPr id="11" name="Google Shape;483;p43">
            <a:extLst>
              <a:ext uri="{FF2B5EF4-FFF2-40B4-BE49-F238E27FC236}">
                <a16:creationId xmlns:a16="http://schemas.microsoft.com/office/drawing/2014/main" id="{82580168-92D2-432B-A7F6-48BE713715C8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4C6B6-73CE-40E6-A6C7-ABE8B826CB7D}"/>
              </a:ext>
            </a:extLst>
          </p:cNvPr>
          <p:cNvSpPr txBox="1"/>
          <p:nvPr userDrawn="1"/>
        </p:nvSpPr>
        <p:spPr>
          <a:xfrm>
            <a:off x="1929765" y="2366290"/>
            <a:ext cx="152880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7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Development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93B98-50E8-4BAC-9966-C231EA3B51C9}"/>
              </a:ext>
            </a:extLst>
          </p:cNvPr>
          <p:cNvSpPr txBox="1"/>
          <p:nvPr userDrawn="1"/>
        </p:nvSpPr>
        <p:spPr>
          <a:xfrm>
            <a:off x="3306476" y="2273957"/>
            <a:ext cx="265618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Early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7F2A87-4828-4C95-81A3-40B5D65C0229}"/>
              </a:ext>
            </a:extLst>
          </p:cNvPr>
          <p:cNvSpPr txBox="1"/>
          <p:nvPr userDrawn="1"/>
        </p:nvSpPr>
        <p:spPr>
          <a:xfrm>
            <a:off x="5563558" y="2273957"/>
            <a:ext cx="265618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Middle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0E9B73-7571-4B38-A4F4-92E00E9ABE99}"/>
              </a:ext>
            </a:extLst>
          </p:cNvPr>
          <p:cNvSpPr txBox="1"/>
          <p:nvPr userDrawn="1"/>
        </p:nvSpPr>
        <p:spPr>
          <a:xfrm>
            <a:off x="7820640" y="2273957"/>
            <a:ext cx="265618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8D10EA-099A-4A2D-B5ED-056096E4FE19}"/>
              </a:ext>
            </a:extLst>
          </p:cNvPr>
          <p:cNvSpPr txBox="1"/>
          <p:nvPr userDrawn="1"/>
        </p:nvSpPr>
        <p:spPr>
          <a:xfrm>
            <a:off x="1929765" y="2848497"/>
            <a:ext cx="15288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Market</a:t>
            </a:r>
            <a:br>
              <a:rPr kumimoji="0" lang="en-GB" sz="13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3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understanding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53A10-53C3-4E30-9155-D82A0ED281C1}"/>
              </a:ext>
            </a:extLst>
          </p:cNvPr>
          <p:cNvSpPr txBox="1"/>
          <p:nvPr userDrawn="1"/>
        </p:nvSpPr>
        <p:spPr>
          <a:xfrm>
            <a:off x="1929765" y="3732335"/>
            <a:ext cx="152880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Brand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136158-9455-496E-ACA8-8D74C4E1D26A}"/>
              </a:ext>
            </a:extLst>
          </p:cNvPr>
          <p:cNvSpPr txBox="1"/>
          <p:nvPr userDrawn="1"/>
        </p:nvSpPr>
        <p:spPr>
          <a:xfrm>
            <a:off x="1929766" y="4424525"/>
            <a:ext cx="15288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New product 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FE914-A5B5-471E-AE7B-F88050329DD6}"/>
              </a:ext>
            </a:extLst>
          </p:cNvPr>
          <p:cNvSpPr txBox="1"/>
          <p:nvPr userDrawn="1"/>
        </p:nvSpPr>
        <p:spPr>
          <a:xfrm>
            <a:off x="1929766" y="5212540"/>
            <a:ext cx="15288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Advertising &amp; creative testing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B9650D-A5E4-4C87-B38B-006619013323}"/>
              </a:ext>
            </a:extLst>
          </p:cNvPr>
          <p:cNvCxnSpPr>
            <a:cxnSpLocks/>
          </p:cNvCxnSpPr>
          <p:nvPr userDrawn="1"/>
        </p:nvCxnSpPr>
        <p:spPr>
          <a:xfrm>
            <a:off x="2009926" y="3488725"/>
            <a:ext cx="8225895" cy="0"/>
          </a:xfrm>
          <a:prstGeom prst="line">
            <a:avLst/>
          </a:prstGeom>
          <a:ln w="6350">
            <a:solidFill>
              <a:srgbClr val="003399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3E07DD-8B87-46B1-BB44-F2B91186841C}"/>
              </a:ext>
            </a:extLst>
          </p:cNvPr>
          <p:cNvCxnSpPr>
            <a:cxnSpLocks/>
          </p:cNvCxnSpPr>
          <p:nvPr userDrawn="1"/>
        </p:nvCxnSpPr>
        <p:spPr>
          <a:xfrm>
            <a:off x="2009926" y="4276739"/>
            <a:ext cx="8225895" cy="0"/>
          </a:xfrm>
          <a:prstGeom prst="line">
            <a:avLst/>
          </a:prstGeom>
          <a:ln w="6350">
            <a:solidFill>
              <a:srgbClr val="003399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5D99F7-5038-452E-82CA-66157AABFFFC}"/>
              </a:ext>
            </a:extLst>
          </p:cNvPr>
          <p:cNvCxnSpPr>
            <a:cxnSpLocks/>
          </p:cNvCxnSpPr>
          <p:nvPr userDrawn="1"/>
        </p:nvCxnSpPr>
        <p:spPr>
          <a:xfrm>
            <a:off x="2009926" y="5064754"/>
            <a:ext cx="8225895" cy="0"/>
          </a:xfrm>
          <a:prstGeom prst="line">
            <a:avLst/>
          </a:prstGeom>
          <a:ln w="6350">
            <a:solidFill>
              <a:srgbClr val="003399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2AA527-BE17-436E-A4B6-1C3A29C54CDF}"/>
              </a:ext>
            </a:extLst>
          </p:cNvPr>
          <p:cNvCxnSpPr>
            <a:cxnSpLocks/>
          </p:cNvCxnSpPr>
          <p:nvPr userDrawn="1"/>
        </p:nvCxnSpPr>
        <p:spPr>
          <a:xfrm>
            <a:off x="2009926" y="2700712"/>
            <a:ext cx="8225895" cy="0"/>
          </a:xfrm>
          <a:prstGeom prst="line">
            <a:avLst/>
          </a:prstGeom>
          <a:ln w="6350">
            <a:solidFill>
              <a:srgbClr val="003399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F16836-3B03-40C3-A5E7-FD8E2066432C}"/>
              </a:ext>
            </a:extLst>
          </p:cNvPr>
          <p:cNvCxnSpPr>
            <a:cxnSpLocks/>
          </p:cNvCxnSpPr>
          <p:nvPr userDrawn="1"/>
        </p:nvCxnSpPr>
        <p:spPr>
          <a:xfrm>
            <a:off x="2009926" y="5852768"/>
            <a:ext cx="8225895" cy="0"/>
          </a:xfrm>
          <a:prstGeom prst="line">
            <a:avLst/>
          </a:prstGeom>
          <a:ln w="6350">
            <a:solidFill>
              <a:srgbClr val="003399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C5FB77-0D03-4CF0-ABB5-A0D213D30EC6}"/>
              </a:ext>
            </a:extLst>
          </p:cNvPr>
          <p:cNvGrpSpPr/>
          <p:nvPr userDrawn="1"/>
        </p:nvGrpSpPr>
        <p:grpSpPr>
          <a:xfrm>
            <a:off x="3748282" y="3658242"/>
            <a:ext cx="6487540" cy="426335"/>
            <a:chOff x="2328777" y="2693309"/>
            <a:chExt cx="6487540" cy="306940"/>
          </a:xfrm>
          <a:effectLst/>
        </p:grpSpPr>
        <p:sp>
          <p:nvSpPr>
            <p:cNvPr id="27" name="Rounded Rectangle 35">
              <a:extLst>
                <a:ext uri="{FF2B5EF4-FFF2-40B4-BE49-F238E27FC236}">
                  <a16:creationId xmlns:a16="http://schemas.microsoft.com/office/drawing/2014/main" id="{17471A16-F294-4759-9B67-B33921ECBF37}"/>
                </a:ext>
              </a:extLst>
            </p:cNvPr>
            <p:cNvSpPr/>
            <p:nvPr/>
          </p:nvSpPr>
          <p:spPr>
            <a:xfrm>
              <a:off x="2328777" y="2693309"/>
              <a:ext cx="6487540" cy="3069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ounded Rectangle 36">
              <a:extLst>
                <a:ext uri="{FF2B5EF4-FFF2-40B4-BE49-F238E27FC236}">
                  <a16:creationId xmlns:a16="http://schemas.microsoft.com/office/drawing/2014/main" id="{BCBBCFEC-11B4-4D62-BA5B-95E22D2C9874}"/>
                </a:ext>
              </a:extLst>
            </p:cNvPr>
            <p:cNvSpPr/>
            <p:nvPr/>
          </p:nvSpPr>
          <p:spPr>
            <a:xfrm flipH="1">
              <a:off x="2328778" y="2693310"/>
              <a:ext cx="45719" cy="306939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CB8183-D17D-42DC-B3BF-9FACB2458EE0}"/>
              </a:ext>
            </a:extLst>
          </p:cNvPr>
          <p:cNvGrpSpPr/>
          <p:nvPr userDrawn="1"/>
        </p:nvGrpSpPr>
        <p:grpSpPr>
          <a:xfrm>
            <a:off x="3748282" y="4432341"/>
            <a:ext cx="6487539" cy="426335"/>
            <a:chOff x="2328778" y="2693309"/>
            <a:chExt cx="6487539" cy="306940"/>
          </a:xfrm>
          <a:effectLst/>
        </p:grpSpPr>
        <p:sp>
          <p:nvSpPr>
            <p:cNvPr id="30" name="Rounded Rectangle 38">
              <a:extLst>
                <a:ext uri="{FF2B5EF4-FFF2-40B4-BE49-F238E27FC236}">
                  <a16:creationId xmlns:a16="http://schemas.microsoft.com/office/drawing/2014/main" id="{9429ABF3-5082-457B-889B-21A97C986C3F}"/>
                </a:ext>
              </a:extLst>
            </p:cNvPr>
            <p:cNvSpPr/>
            <p:nvPr/>
          </p:nvSpPr>
          <p:spPr>
            <a:xfrm>
              <a:off x="2328778" y="2693309"/>
              <a:ext cx="6487539" cy="3069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ounded Rectangle 39">
              <a:extLst>
                <a:ext uri="{FF2B5EF4-FFF2-40B4-BE49-F238E27FC236}">
                  <a16:creationId xmlns:a16="http://schemas.microsoft.com/office/drawing/2014/main" id="{9769D33A-FB8C-41FC-8BEA-6EF79C11D90F}"/>
                </a:ext>
              </a:extLst>
            </p:cNvPr>
            <p:cNvSpPr/>
            <p:nvPr/>
          </p:nvSpPr>
          <p:spPr>
            <a:xfrm flipH="1">
              <a:off x="2328778" y="2693310"/>
              <a:ext cx="45719" cy="306939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FCE91A-6F59-4BD5-A314-5F54492453D9}"/>
              </a:ext>
            </a:extLst>
          </p:cNvPr>
          <p:cNvGrpSpPr/>
          <p:nvPr userDrawn="1"/>
        </p:nvGrpSpPr>
        <p:grpSpPr>
          <a:xfrm>
            <a:off x="3753722" y="5206440"/>
            <a:ext cx="6482099" cy="426335"/>
            <a:chOff x="2328777" y="2693309"/>
            <a:chExt cx="6482099" cy="306940"/>
          </a:xfrm>
          <a:effectLst/>
        </p:grpSpPr>
        <p:sp>
          <p:nvSpPr>
            <p:cNvPr id="33" name="Rounded Rectangle 56">
              <a:extLst>
                <a:ext uri="{FF2B5EF4-FFF2-40B4-BE49-F238E27FC236}">
                  <a16:creationId xmlns:a16="http://schemas.microsoft.com/office/drawing/2014/main" id="{04A02BFA-4761-4017-ABA8-9940D6E22AD3}"/>
                </a:ext>
              </a:extLst>
            </p:cNvPr>
            <p:cNvSpPr/>
            <p:nvPr/>
          </p:nvSpPr>
          <p:spPr>
            <a:xfrm>
              <a:off x="2328777" y="2693309"/>
              <a:ext cx="6482099" cy="3069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ounded Rectangle 57">
              <a:extLst>
                <a:ext uri="{FF2B5EF4-FFF2-40B4-BE49-F238E27FC236}">
                  <a16:creationId xmlns:a16="http://schemas.microsoft.com/office/drawing/2014/main" id="{5D2A6E28-C327-4C28-9330-16B27E6B0034}"/>
                </a:ext>
              </a:extLst>
            </p:cNvPr>
            <p:cNvSpPr/>
            <p:nvPr/>
          </p:nvSpPr>
          <p:spPr>
            <a:xfrm flipH="1">
              <a:off x="2328778" y="2693310"/>
              <a:ext cx="45719" cy="306939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Graphic 34" descr="Tick with solid fill">
            <a:extLst>
              <a:ext uri="{FF2B5EF4-FFF2-40B4-BE49-F238E27FC236}">
                <a16:creationId xmlns:a16="http://schemas.microsoft.com/office/drawing/2014/main" id="{C2D8679B-4C59-466C-8C8B-A05387B19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946" y="3011837"/>
            <a:ext cx="149512" cy="149512"/>
          </a:xfrm>
          <a:prstGeom prst="rect">
            <a:avLst/>
          </a:prstGeom>
        </p:spPr>
      </p:pic>
      <p:pic>
        <p:nvPicPr>
          <p:cNvPr id="36" name="Graphic 35" descr="Tick with solid fill">
            <a:extLst>
              <a:ext uri="{FF2B5EF4-FFF2-40B4-BE49-F238E27FC236}">
                <a16:creationId xmlns:a16="http://schemas.microsoft.com/office/drawing/2014/main" id="{698D54EE-BE76-4612-9E46-E55535CD9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946" y="3803604"/>
            <a:ext cx="149512" cy="149512"/>
          </a:xfrm>
          <a:prstGeom prst="rect">
            <a:avLst/>
          </a:prstGeom>
        </p:spPr>
      </p:pic>
      <p:pic>
        <p:nvPicPr>
          <p:cNvPr id="37" name="Graphic 36" descr="Tick with solid fill">
            <a:extLst>
              <a:ext uri="{FF2B5EF4-FFF2-40B4-BE49-F238E27FC236}">
                <a16:creationId xmlns:a16="http://schemas.microsoft.com/office/drawing/2014/main" id="{45AE81A2-DE66-4B9D-B7E6-216A7E42B8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946" y="4574012"/>
            <a:ext cx="149512" cy="149512"/>
          </a:xfrm>
          <a:prstGeom prst="rect">
            <a:avLst/>
          </a:prstGeom>
        </p:spPr>
      </p:pic>
      <p:pic>
        <p:nvPicPr>
          <p:cNvPr id="38" name="Graphic 37" descr="Tick with solid fill">
            <a:extLst>
              <a:ext uri="{FF2B5EF4-FFF2-40B4-BE49-F238E27FC236}">
                <a16:creationId xmlns:a16="http://schemas.microsoft.com/office/drawing/2014/main" id="{31D6C001-B7C7-49E1-816F-89BA2B79A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6946" y="5365779"/>
            <a:ext cx="149512" cy="149512"/>
          </a:xfrm>
          <a:prstGeom prst="rect">
            <a:avLst/>
          </a:prstGeom>
        </p:spPr>
      </p:pic>
      <p:pic>
        <p:nvPicPr>
          <p:cNvPr id="39" name="Graphic 38" descr="Tick with solid fill">
            <a:extLst>
              <a:ext uri="{FF2B5EF4-FFF2-40B4-BE49-F238E27FC236}">
                <a16:creationId xmlns:a16="http://schemas.microsoft.com/office/drawing/2014/main" id="{1E5721C8-30E5-4D53-BCF3-34B7C5EF0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4101" y="3013228"/>
            <a:ext cx="149512" cy="149512"/>
          </a:xfrm>
          <a:prstGeom prst="rect">
            <a:avLst/>
          </a:prstGeom>
        </p:spPr>
      </p:pic>
      <p:pic>
        <p:nvPicPr>
          <p:cNvPr id="40" name="Graphic 39" descr="Tick with solid fill">
            <a:extLst>
              <a:ext uri="{FF2B5EF4-FFF2-40B4-BE49-F238E27FC236}">
                <a16:creationId xmlns:a16="http://schemas.microsoft.com/office/drawing/2014/main" id="{33FFC91C-E36D-4ABA-866A-C039D8B7D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4101" y="3804995"/>
            <a:ext cx="149512" cy="149512"/>
          </a:xfrm>
          <a:prstGeom prst="rect">
            <a:avLst/>
          </a:prstGeom>
        </p:spPr>
      </p:pic>
      <p:pic>
        <p:nvPicPr>
          <p:cNvPr id="41" name="Graphic 40" descr="Tick with solid fill">
            <a:extLst>
              <a:ext uri="{FF2B5EF4-FFF2-40B4-BE49-F238E27FC236}">
                <a16:creationId xmlns:a16="http://schemas.microsoft.com/office/drawing/2014/main" id="{47EC3252-F196-4368-AE50-40C61BED7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4101" y="4575403"/>
            <a:ext cx="149512" cy="149512"/>
          </a:xfrm>
          <a:prstGeom prst="rect">
            <a:avLst/>
          </a:prstGeom>
        </p:spPr>
      </p:pic>
      <p:pic>
        <p:nvPicPr>
          <p:cNvPr id="42" name="Graphic 41" descr="Tick with solid fill">
            <a:extLst>
              <a:ext uri="{FF2B5EF4-FFF2-40B4-BE49-F238E27FC236}">
                <a16:creationId xmlns:a16="http://schemas.microsoft.com/office/drawing/2014/main" id="{049266AB-8A46-4327-9C45-1F84273A44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4101" y="5367170"/>
            <a:ext cx="149512" cy="149512"/>
          </a:xfrm>
          <a:prstGeom prst="rect">
            <a:avLst/>
          </a:prstGeom>
        </p:spPr>
      </p:pic>
      <p:pic>
        <p:nvPicPr>
          <p:cNvPr id="43" name="Graphic 42" descr="Tick with solid fill">
            <a:extLst>
              <a:ext uri="{FF2B5EF4-FFF2-40B4-BE49-F238E27FC236}">
                <a16:creationId xmlns:a16="http://schemas.microsoft.com/office/drawing/2014/main" id="{247BEB96-94B5-4F94-A610-6BB2F20605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1257" y="3011837"/>
            <a:ext cx="149512" cy="149512"/>
          </a:xfrm>
          <a:prstGeom prst="rect">
            <a:avLst/>
          </a:prstGeom>
        </p:spPr>
      </p:pic>
      <p:pic>
        <p:nvPicPr>
          <p:cNvPr id="44" name="Graphic 43" descr="Tick with solid fill">
            <a:extLst>
              <a:ext uri="{FF2B5EF4-FFF2-40B4-BE49-F238E27FC236}">
                <a16:creationId xmlns:a16="http://schemas.microsoft.com/office/drawing/2014/main" id="{5A4D7054-13B2-4CAF-AAA0-AB196D3C0B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1257" y="3803604"/>
            <a:ext cx="149512" cy="149512"/>
          </a:xfrm>
          <a:prstGeom prst="rect">
            <a:avLst/>
          </a:prstGeom>
        </p:spPr>
      </p:pic>
      <p:pic>
        <p:nvPicPr>
          <p:cNvPr id="45" name="Graphic 44" descr="Tick with solid fill">
            <a:extLst>
              <a:ext uri="{FF2B5EF4-FFF2-40B4-BE49-F238E27FC236}">
                <a16:creationId xmlns:a16="http://schemas.microsoft.com/office/drawing/2014/main" id="{F8850660-F27C-49C2-A68D-B72888421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1257" y="4574012"/>
            <a:ext cx="149512" cy="149512"/>
          </a:xfrm>
          <a:prstGeom prst="rect">
            <a:avLst/>
          </a:prstGeom>
        </p:spPr>
      </p:pic>
      <p:pic>
        <p:nvPicPr>
          <p:cNvPr id="46" name="Graphic 45" descr="Tick with solid fill">
            <a:extLst>
              <a:ext uri="{FF2B5EF4-FFF2-40B4-BE49-F238E27FC236}">
                <a16:creationId xmlns:a16="http://schemas.microsoft.com/office/drawing/2014/main" id="{2A47B3A0-1BF9-4998-8089-720B47240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1257" y="5365779"/>
            <a:ext cx="149512" cy="149512"/>
          </a:xfrm>
          <a:prstGeom prst="rect">
            <a:avLst/>
          </a:prstGeom>
        </p:spPr>
      </p:pic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F6FF50B9-500A-4ADB-BC69-E5E765638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725661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1">
            <a:extLst>
              <a:ext uri="{FF2B5EF4-FFF2-40B4-BE49-F238E27FC236}">
                <a16:creationId xmlns:a16="http://schemas.microsoft.com/office/drawing/2014/main" id="{5E209763-62E1-4165-A938-997D6C1EAC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Google Shape;483;p43">
            <a:extLst>
              <a:ext uri="{FF2B5EF4-FFF2-40B4-BE49-F238E27FC236}">
                <a16:creationId xmlns:a16="http://schemas.microsoft.com/office/drawing/2014/main" id="{AF34BADC-60F7-471C-9B68-8CBB2A67F76F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Footer Placeholder 4">
            <a:extLst>
              <a:ext uri="{FF2B5EF4-FFF2-40B4-BE49-F238E27FC236}">
                <a16:creationId xmlns:a16="http://schemas.microsoft.com/office/drawing/2014/main" id="{4C942867-FC4E-4B95-82EB-174180A9B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309125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8">
            <a:extLst>
              <a:ext uri="{FF2B5EF4-FFF2-40B4-BE49-F238E27FC236}">
                <a16:creationId xmlns:a16="http://schemas.microsoft.com/office/drawing/2014/main" id="{B6D7474C-0DB4-4E5D-8400-A8C14637F932}"/>
              </a:ext>
            </a:extLst>
          </p:cNvPr>
          <p:cNvSpPr/>
          <p:nvPr userDrawn="1"/>
        </p:nvSpPr>
        <p:spPr>
          <a:xfrm rot="2700000">
            <a:off x="1896680" y="2433048"/>
            <a:ext cx="7248583" cy="5382960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5000"/>
            </a:srgbClr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9C8E45-6FE3-408A-A04F-9D552D536E06}"/>
              </a:ext>
            </a:extLst>
          </p:cNvPr>
          <p:cNvGrpSpPr/>
          <p:nvPr userDrawn="1"/>
        </p:nvGrpSpPr>
        <p:grpSpPr>
          <a:xfrm>
            <a:off x="5185079" y="996716"/>
            <a:ext cx="4479255" cy="4479256"/>
            <a:chOff x="5185079" y="996716"/>
            <a:chExt cx="4479255" cy="447925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5FB6DC-397C-49CD-8411-76E6B0B94D84}"/>
                </a:ext>
              </a:extLst>
            </p:cNvPr>
            <p:cNvSpPr/>
            <p:nvPr/>
          </p:nvSpPr>
          <p:spPr>
            <a:xfrm>
              <a:off x="5939721" y="1751359"/>
              <a:ext cx="2969970" cy="296997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43A65D-2343-4D8F-9CFE-7CDE77AA426D}"/>
                </a:ext>
              </a:extLst>
            </p:cNvPr>
            <p:cNvSpPr/>
            <p:nvPr/>
          </p:nvSpPr>
          <p:spPr>
            <a:xfrm>
              <a:off x="5185079" y="996716"/>
              <a:ext cx="4479255" cy="4479256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35">
            <a:extLst>
              <a:ext uri="{FF2B5EF4-FFF2-40B4-BE49-F238E27FC236}">
                <a16:creationId xmlns:a16="http://schemas.microsoft.com/office/drawing/2014/main" id="{209983E9-6C89-45CE-8E5A-9ECEE462C9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oogle Shape;483;p43">
            <a:extLst>
              <a:ext uri="{FF2B5EF4-FFF2-40B4-BE49-F238E27FC236}">
                <a16:creationId xmlns:a16="http://schemas.microsoft.com/office/drawing/2014/main" id="{7D2958DF-63A7-4A7E-B973-02CA8FBB19B4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DF65433-2EA4-4220-8DBA-6B70E0125489}"/>
              </a:ext>
            </a:extLst>
          </p:cNvPr>
          <p:cNvSpPr txBox="1">
            <a:spLocks/>
          </p:cNvSpPr>
          <p:nvPr userDrawn="1"/>
        </p:nvSpPr>
        <p:spPr>
          <a:xfrm>
            <a:off x="650061" y="776063"/>
            <a:ext cx="3182392" cy="1702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Holistic approach to insight quality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64F915-DD8D-41B2-8F5D-84C4343D0C36}"/>
              </a:ext>
            </a:extLst>
          </p:cNvPr>
          <p:cNvGrpSpPr/>
          <p:nvPr userDrawn="1"/>
        </p:nvGrpSpPr>
        <p:grpSpPr>
          <a:xfrm>
            <a:off x="6054341" y="1855255"/>
            <a:ext cx="2757070" cy="2757785"/>
            <a:chOff x="6054341" y="1855255"/>
            <a:chExt cx="2757070" cy="2757785"/>
          </a:xfrm>
          <a:solidFill>
            <a:schemeClr val="bg1"/>
          </a:solidFill>
        </p:grpSpPr>
        <p:sp>
          <p:nvSpPr>
            <p:cNvPr id="15" name="Pie 37">
              <a:extLst>
                <a:ext uri="{FF2B5EF4-FFF2-40B4-BE49-F238E27FC236}">
                  <a16:creationId xmlns:a16="http://schemas.microsoft.com/office/drawing/2014/main" id="{A8FC245C-A9E8-465C-8B2A-A63337ACFA68}"/>
                </a:ext>
              </a:extLst>
            </p:cNvPr>
            <p:cNvSpPr/>
            <p:nvPr/>
          </p:nvSpPr>
          <p:spPr>
            <a:xfrm>
              <a:off x="6057240" y="1870112"/>
              <a:ext cx="2742928" cy="2742928"/>
            </a:xfrm>
            <a:prstGeom prst="pie">
              <a:avLst>
                <a:gd name="adj1" fmla="val 11969359"/>
                <a:gd name="adj2" fmla="val 16121855"/>
              </a:avLst>
            </a:prstGeom>
            <a:solidFill>
              <a:srgbClr val="5E2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ie 38">
              <a:extLst>
                <a:ext uri="{FF2B5EF4-FFF2-40B4-BE49-F238E27FC236}">
                  <a16:creationId xmlns:a16="http://schemas.microsoft.com/office/drawing/2014/main" id="{CB5465B1-C620-4F50-BDFD-57D654BAEF7F}"/>
                </a:ext>
              </a:extLst>
            </p:cNvPr>
            <p:cNvSpPr/>
            <p:nvPr/>
          </p:nvSpPr>
          <p:spPr>
            <a:xfrm>
              <a:off x="6054341" y="1870112"/>
              <a:ext cx="2742928" cy="2742928"/>
            </a:xfrm>
            <a:prstGeom prst="pie">
              <a:avLst>
                <a:gd name="adj1" fmla="val 16250627"/>
                <a:gd name="adj2" fmla="val 20444965"/>
              </a:avLst>
            </a:prstGeom>
            <a:solidFill>
              <a:srgbClr val="E30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Pie 39">
              <a:extLst>
                <a:ext uri="{FF2B5EF4-FFF2-40B4-BE49-F238E27FC236}">
                  <a16:creationId xmlns:a16="http://schemas.microsoft.com/office/drawing/2014/main" id="{4C0E9F92-CB05-4E28-95B5-1B0008050E06}"/>
                </a:ext>
              </a:extLst>
            </p:cNvPr>
            <p:cNvSpPr/>
            <p:nvPr/>
          </p:nvSpPr>
          <p:spPr>
            <a:xfrm>
              <a:off x="6061412" y="1860782"/>
              <a:ext cx="2742928" cy="2742928"/>
            </a:xfrm>
            <a:prstGeom prst="pie">
              <a:avLst>
                <a:gd name="adj1" fmla="val 20571818"/>
                <a:gd name="adj2" fmla="val 3170058"/>
              </a:avLst>
            </a:prstGeom>
            <a:solidFill>
              <a:srgbClr val="4AF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Pie 40">
              <a:extLst>
                <a:ext uri="{FF2B5EF4-FFF2-40B4-BE49-F238E27FC236}">
                  <a16:creationId xmlns:a16="http://schemas.microsoft.com/office/drawing/2014/main" id="{F91F1B70-97E0-494B-BF47-9A03CBEA29E4}"/>
                </a:ext>
              </a:extLst>
            </p:cNvPr>
            <p:cNvSpPr/>
            <p:nvPr/>
          </p:nvSpPr>
          <p:spPr>
            <a:xfrm>
              <a:off x="6068483" y="1855255"/>
              <a:ext cx="2742928" cy="2742928"/>
            </a:xfrm>
            <a:prstGeom prst="pie">
              <a:avLst>
                <a:gd name="adj1" fmla="val 3404998"/>
                <a:gd name="adj2" fmla="val 7492527"/>
              </a:avLst>
            </a:prstGeom>
            <a:solidFill>
              <a:srgbClr val="2A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Pie 41">
              <a:extLst>
                <a:ext uri="{FF2B5EF4-FFF2-40B4-BE49-F238E27FC236}">
                  <a16:creationId xmlns:a16="http://schemas.microsoft.com/office/drawing/2014/main" id="{22A6306D-075D-430B-8A6F-9BD56B4293CE}"/>
                </a:ext>
              </a:extLst>
            </p:cNvPr>
            <p:cNvSpPr/>
            <p:nvPr/>
          </p:nvSpPr>
          <p:spPr>
            <a:xfrm>
              <a:off x="6061412" y="1861676"/>
              <a:ext cx="2742928" cy="2742928"/>
            </a:xfrm>
            <a:prstGeom prst="pie">
              <a:avLst>
                <a:gd name="adj1" fmla="val 7664402"/>
                <a:gd name="adj2" fmla="val 11761163"/>
              </a:avLst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Freeform 10">
            <a:extLst>
              <a:ext uri="{FF2B5EF4-FFF2-40B4-BE49-F238E27FC236}">
                <a16:creationId xmlns:a16="http://schemas.microsoft.com/office/drawing/2014/main" id="{F33EE245-58A6-40F0-9E68-DFBE3D7664B8}"/>
              </a:ext>
            </a:extLst>
          </p:cNvPr>
          <p:cNvSpPr/>
          <p:nvPr userDrawn="1"/>
        </p:nvSpPr>
        <p:spPr>
          <a:xfrm>
            <a:off x="6136635" y="1934182"/>
            <a:ext cx="2603634" cy="2603636"/>
          </a:xfrm>
          <a:custGeom>
            <a:avLst/>
            <a:gdLst>
              <a:gd name="connsiteX0" fmla="*/ 1139710 w 2279420"/>
              <a:gd name="connsiteY0" fmla="*/ 0 h 2279422"/>
              <a:gd name="connsiteX1" fmla="*/ 2279420 w 2279420"/>
              <a:gd name="connsiteY1" fmla="*/ 1139711 h 2279422"/>
              <a:gd name="connsiteX2" fmla="*/ 1139710 w 2279420"/>
              <a:gd name="connsiteY2" fmla="*/ 2279422 h 2279422"/>
              <a:gd name="connsiteX3" fmla="*/ 0 w 2279420"/>
              <a:gd name="connsiteY3" fmla="*/ 1139711 h 2279422"/>
              <a:gd name="connsiteX4" fmla="*/ 1139710 w 2279420"/>
              <a:gd name="connsiteY4" fmla="*/ 0 h 22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420" h="2279422">
                <a:moveTo>
                  <a:pt x="1139710" y="0"/>
                </a:moveTo>
                <a:cubicBezTo>
                  <a:pt x="1769154" y="0"/>
                  <a:pt x="2279420" y="510266"/>
                  <a:pt x="2279420" y="1139711"/>
                </a:cubicBezTo>
                <a:cubicBezTo>
                  <a:pt x="2279420" y="1769156"/>
                  <a:pt x="1769154" y="2279422"/>
                  <a:pt x="1139710" y="2279422"/>
                </a:cubicBezTo>
                <a:cubicBezTo>
                  <a:pt x="510266" y="2279422"/>
                  <a:pt x="0" y="1769156"/>
                  <a:pt x="0" y="1139711"/>
                </a:cubicBezTo>
                <a:cubicBezTo>
                  <a:pt x="0" y="510266"/>
                  <a:pt x="510266" y="0"/>
                  <a:pt x="1139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r="27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B159D6-1C86-4566-AE88-F8DF8F5FEBC9}"/>
              </a:ext>
            </a:extLst>
          </p:cNvPr>
          <p:cNvSpPr/>
          <p:nvPr userDrawn="1"/>
        </p:nvSpPr>
        <p:spPr>
          <a:xfrm>
            <a:off x="6312464" y="2797730"/>
            <a:ext cx="2240824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Evolving best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class technology applied throughout the project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93E26E-6520-4DE8-A3B3-1BE9A5F5615C}"/>
              </a:ext>
            </a:extLst>
          </p:cNvPr>
          <p:cNvGrpSpPr/>
          <p:nvPr userDrawn="1"/>
        </p:nvGrpSpPr>
        <p:grpSpPr>
          <a:xfrm>
            <a:off x="9087699" y="3175458"/>
            <a:ext cx="2430349" cy="681815"/>
            <a:chOff x="2328774" y="2084675"/>
            <a:chExt cx="2430349" cy="681815"/>
          </a:xfrm>
        </p:grpSpPr>
        <p:sp>
          <p:nvSpPr>
            <p:cNvPr id="23" name="Rounded Rectangle 14">
              <a:extLst>
                <a:ext uri="{FF2B5EF4-FFF2-40B4-BE49-F238E27FC236}">
                  <a16:creationId xmlns:a16="http://schemas.microsoft.com/office/drawing/2014/main" id="{3A4E6094-6235-4C60-9CE9-BFCC837AFE73}"/>
                </a:ext>
              </a:extLst>
            </p:cNvPr>
            <p:cNvSpPr/>
            <p:nvPr/>
          </p:nvSpPr>
          <p:spPr>
            <a:xfrm>
              <a:off x="2328779" y="2084675"/>
              <a:ext cx="2430344" cy="681815"/>
            </a:xfrm>
            <a:prstGeom prst="roundRect">
              <a:avLst>
                <a:gd name="adj" fmla="val 4933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>
                <a:defRPr/>
              </a:pPr>
              <a:r>
                <a:rPr lang="en-US" sz="1300">
                  <a:solidFill>
                    <a:schemeClr val="tx1"/>
                  </a:solidFill>
                  <a:latin typeface="Century Gothic" panose="020B0502020202020204" pitchFamily="34" charset="0"/>
                </a:rPr>
                <a:t>Member Engagement,  Maintenance &amp; Analytics</a:t>
              </a:r>
            </a:p>
          </p:txBody>
        </p:sp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45FB5D3F-136E-48EF-8E64-A6CFEE5BEEFE}"/>
                </a:ext>
              </a:extLst>
            </p:cNvPr>
            <p:cNvSpPr/>
            <p:nvPr/>
          </p:nvSpPr>
          <p:spPr>
            <a:xfrm flipH="1">
              <a:off x="2328774" y="2084675"/>
              <a:ext cx="45719" cy="681815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2DB0C6-7E3C-44E3-94F7-2E66E6337371}"/>
              </a:ext>
            </a:extLst>
          </p:cNvPr>
          <p:cNvGrpSpPr/>
          <p:nvPr userDrawn="1"/>
        </p:nvGrpSpPr>
        <p:grpSpPr>
          <a:xfrm>
            <a:off x="8080925" y="1029848"/>
            <a:ext cx="2177261" cy="681815"/>
            <a:chOff x="2328775" y="2293074"/>
            <a:chExt cx="2177261" cy="681815"/>
          </a:xfrm>
        </p:grpSpPr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2D6D0785-CCAC-4F01-A3F4-81D47230B979}"/>
                </a:ext>
              </a:extLst>
            </p:cNvPr>
            <p:cNvSpPr/>
            <p:nvPr/>
          </p:nvSpPr>
          <p:spPr>
            <a:xfrm>
              <a:off x="2328779" y="2293074"/>
              <a:ext cx="2177257" cy="681815"/>
            </a:xfrm>
            <a:prstGeom prst="roundRect">
              <a:avLst>
                <a:gd name="adj" fmla="val 4933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>
                <a:defRPr/>
              </a:pPr>
              <a:r>
                <a:rPr lang="en-US" sz="1300">
                  <a:solidFill>
                    <a:schemeClr val="tx1"/>
                  </a:solidFill>
                  <a:latin typeface="Century Gothic" panose="020B0502020202020204" pitchFamily="34" charset="0"/>
                </a:rPr>
                <a:t>Respondent Recruitment &amp; Vetting</a:t>
              </a:r>
            </a:p>
          </p:txBody>
        </p:sp>
        <p:sp>
          <p:nvSpPr>
            <p:cNvPr id="27" name="Rounded Rectangle 19">
              <a:extLst>
                <a:ext uri="{FF2B5EF4-FFF2-40B4-BE49-F238E27FC236}">
                  <a16:creationId xmlns:a16="http://schemas.microsoft.com/office/drawing/2014/main" id="{2AB4903C-36EA-4405-9C07-23828E95C9D3}"/>
                </a:ext>
              </a:extLst>
            </p:cNvPr>
            <p:cNvSpPr/>
            <p:nvPr/>
          </p:nvSpPr>
          <p:spPr>
            <a:xfrm flipH="1">
              <a:off x="2328775" y="2293074"/>
              <a:ext cx="46201" cy="676316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7758-5E3C-4180-A764-495FA4D58398}"/>
              </a:ext>
            </a:extLst>
          </p:cNvPr>
          <p:cNvGrpSpPr/>
          <p:nvPr userDrawn="1"/>
        </p:nvGrpSpPr>
        <p:grpSpPr>
          <a:xfrm>
            <a:off x="7415082" y="4965504"/>
            <a:ext cx="1424088" cy="676316"/>
            <a:chOff x="2328775" y="2293074"/>
            <a:chExt cx="1424088" cy="676316"/>
          </a:xfrm>
        </p:grpSpPr>
        <p:sp>
          <p:nvSpPr>
            <p:cNvPr id="29" name="Rounded Rectangle 21">
              <a:extLst>
                <a:ext uri="{FF2B5EF4-FFF2-40B4-BE49-F238E27FC236}">
                  <a16:creationId xmlns:a16="http://schemas.microsoft.com/office/drawing/2014/main" id="{E7CF4B94-4D17-4D89-9215-35074183EB74}"/>
                </a:ext>
              </a:extLst>
            </p:cNvPr>
            <p:cNvSpPr/>
            <p:nvPr/>
          </p:nvSpPr>
          <p:spPr>
            <a:xfrm>
              <a:off x="2328780" y="2293074"/>
              <a:ext cx="1424083" cy="676316"/>
            </a:xfrm>
            <a:prstGeom prst="roundRect">
              <a:avLst>
                <a:gd name="adj" fmla="val 4933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>
                <a:defRPr/>
              </a:pPr>
              <a:r>
                <a:rPr lang="en-US" sz="1300">
                  <a:solidFill>
                    <a:schemeClr val="tx1"/>
                  </a:solidFill>
                  <a:latin typeface="Century Gothic" panose="020B0502020202020204" pitchFamily="34" charset="0"/>
                </a:rPr>
                <a:t>Study Design</a:t>
              </a:r>
            </a:p>
            <a:p>
              <a:pPr lvl="0">
                <a:defRPr/>
              </a:pPr>
              <a:r>
                <a:rPr lang="en-US" sz="1300">
                  <a:solidFill>
                    <a:schemeClr val="tx1"/>
                  </a:solidFill>
                  <a:latin typeface="Century Gothic" panose="020B0502020202020204" pitchFamily="34" charset="0"/>
                </a:rPr>
                <a:t>&amp; Quality</a:t>
              </a:r>
            </a:p>
          </p:txBody>
        </p:sp>
        <p:sp>
          <p:nvSpPr>
            <p:cNvPr id="30" name="Rounded Rectangle 22">
              <a:extLst>
                <a:ext uri="{FF2B5EF4-FFF2-40B4-BE49-F238E27FC236}">
                  <a16:creationId xmlns:a16="http://schemas.microsoft.com/office/drawing/2014/main" id="{85F35E0D-772C-41EB-A00D-941C8C32DBA9}"/>
                </a:ext>
              </a:extLst>
            </p:cNvPr>
            <p:cNvSpPr/>
            <p:nvPr/>
          </p:nvSpPr>
          <p:spPr>
            <a:xfrm flipH="1">
              <a:off x="2328775" y="2293074"/>
              <a:ext cx="45719" cy="676316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4DE74B-FE95-4D66-8BF9-0344C0599B75}"/>
              </a:ext>
            </a:extLst>
          </p:cNvPr>
          <p:cNvGrpSpPr/>
          <p:nvPr userDrawn="1"/>
        </p:nvGrpSpPr>
        <p:grpSpPr>
          <a:xfrm>
            <a:off x="4646232" y="4162557"/>
            <a:ext cx="1388110" cy="676316"/>
            <a:chOff x="2271778" y="2293074"/>
            <a:chExt cx="1388110" cy="676316"/>
          </a:xfrm>
        </p:grpSpPr>
        <p:sp>
          <p:nvSpPr>
            <p:cNvPr id="32" name="Rounded Rectangle 24">
              <a:extLst>
                <a:ext uri="{FF2B5EF4-FFF2-40B4-BE49-F238E27FC236}">
                  <a16:creationId xmlns:a16="http://schemas.microsoft.com/office/drawing/2014/main" id="{FA8F9BA7-AE79-4618-985C-02DF3EB62352}"/>
                </a:ext>
              </a:extLst>
            </p:cNvPr>
            <p:cNvSpPr/>
            <p:nvPr/>
          </p:nvSpPr>
          <p:spPr>
            <a:xfrm>
              <a:off x="2271778" y="2293074"/>
              <a:ext cx="1388061" cy="676316"/>
            </a:xfrm>
            <a:prstGeom prst="roundRect">
              <a:avLst>
                <a:gd name="adj" fmla="val 4933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>
                <a:defRPr/>
              </a:pPr>
              <a:r>
                <a:rPr lang="en-US" sz="1300">
                  <a:solidFill>
                    <a:schemeClr val="tx1"/>
                  </a:solidFill>
                  <a:latin typeface="Century Gothic" panose="020B0502020202020204" pitchFamily="34" charset="0"/>
                </a:rPr>
                <a:t>In Field Best Practice</a:t>
              </a:r>
            </a:p>
          </p:txBody>
        </p:sp>
        <p:sp>
          <p:nvSpPr>
            <p:cNvPr id="33" name="Rounded Rectangle 25">
              <a:extLst>
                <a:ext uri="{FF2B5EF4-FFF2-40B4-BE49-F238E27FC236}">
                  <a16:creationId xmlns:a16="http://schemas.microsoft.com/office/drawing/2014/main" id="{861BF094-A1D7-4833-BBAD-C9420D56BDF1}"/>
                </a:ext>
              </a:extLst>
            </p:cNvPr>
            <p:cNvSpPr/>
            <p:nvPr/>
          </p:nvSpPr>
          <p:spPr>
            <a:xfrm flipH="1">
              <a:off x="3614169" y="2293074"/>
              <a:ext cx="45719" cy="676316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C73117-6219-442B-9A18-0463B4EB36C4}"/>
              </a:ext>
            </a:extLst>
          </p:cNvPr>
          <p:cNvGrpSpPr/>
          <p:nvPr userDrawn="1"/>
        </p:nvGrpSpPr>
        <p:grpSpPr>
          <a:xfrm>
            <a:off x="4482514" y="1606839"/>
            <a:ext cx="1647050" cy="676316"/>
            <a:chOff x="2291294" y="2293074"/>
            <a:chExt cx="1647050" cy="676316"/>
          </a:xfrm>
        </p:grpSpPr>
        <p:sp>
          <p:nvSpPr>
            <p:cNvPr id="35" name="Rounded Rectangle 28">
              <a:extLst>
                <a:ext uri="{FF2B5EF4-FFF2-40B4-BE49-F238E27FC236}">
                  <a16:creationId xmlns:a16="http://schemas.microsoft.com/office/drawing/2014/main" id="{4B2BD0C7-DCD9-48E3-A5BD-922AB1C6421C}"/>
                </a:ext>
              </a:extLst>
            </p:cNvPr>
            <p:cNvSpPr/>
            <p:nvPr/>
          </p:nvSpPr>
          <p:spPr>
            <a:xfrm>
              <a:off x="2291294" y="2293074"/>
              <a:ext cx="1647050" cy="676316"/>
            </a:xfrm>
            <a:prstGeom prst="roundRect">
              <a:avLst>
                <a:gd name="adj" fmla="val 4933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>
                <a:defRPr/>
              </a:pPr>
              <a:r>
                <a:rPr lang="en-US" sz="1300">
                  <a:solidFill>
                    <a:schemeClr val="tx1"/>
                  </a:solidFill>
                  <a:latin typeface="Century Gothic" panose="020B0502020202020204" pitchFamily="34" charset="0"/>
                </a:rPr>
                <a:t>Post Fieldwork Quality Control</a:t>
              </a:r>
            </a:p>
          </p:txBody>
        </p:sp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7D5C0D5D-37A3-4A23-B513-60547F4910AF}"/>
                </a:ext>
              </a:extLst>
            </p:cNvPr>
            <p:cNvSpPr/>
            <p:nvPr/>
          </p:nvSpPr>
          <p:spPr>
            <a:xfrm flipH="1">
              <a:off x="3889177" y="2293074"/>
              <a:ext cx="45719" cy="676316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50293C6-3121-4301-AD91-A3BA9C830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816066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611815-5901-4A00-BA5E-5DA2A1151FFF}"/>
              </a:ext>
            </a:extLst>
          </p:cNvPr>
          <p:cNvGrpSpPr/>
          <p:nvPr userDrawn="1"/>
        </p:nvGrpSpPr>
        <p:grpSpPr>
          <a:xfrm>
            <a:off x="10819439" y="869849"/>
            <a:ext cx="1158915" cy="429839"/>
            <a:chOff x="4433299" y="3483867"/>
            <a:chExt cx="1321296" cy="566220"/>
          </a:xfrm>
          <a:solidFill>
            <a:srgbClr val="003399">
              <a:alpha val="5000"/>
            </a:srgbClr>
          </a:solidFill>
        </p:grpSpPr>
        <p:sp>
          <p:nvSpPr>
            <p:cNvPr id="7" name="Rounded Rectangle 70">
              <a:extLst>
                <a:ext uri="{FF2B5EF4-FFF2-40B4-BE49-F238E27FC236}">
                  <a16:creationId xmlns:a16="http://schemas.microsoft.com/office/drawing/2014/main" id="{7F92EA22-EEAA-4EB3-8CA3-BEBF57CC84B1}"/>
                </a:ext>
              </a:extLst>
            </p:cNvPr>
            <p:cNvSpPr/>
            <p:nvPr/>
          </p:nvSpPr>
          <p:spPr>
            <a:xfrm>
              <a:off x="4433299" y="3483867"/>
              <a:ext cx="1321296" cy="566220"/>
            </a:xfrm>
            <a:prstGeom prst="roundRect">
              <a:avLst>
                <a:gd name="adj" fmla="val 6958"/>
              </a:avLst>
            </a:prstGeom>
            <a:solidFill>
              <a:srgbClr val="003399">
                <a:alpha val="7000"/>
              </a:srgbClr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Ins="46800" rtlCol="0" anchor="ctr"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Offices</a:t>
              </a:r>
            </a:p>
          </p:txBody>
        </p:sp>
        <p:sp>
          <p:nvSpPr>
            <p:cNvPr id="8" name="Rounded Rectangle 71">
              <a:extLst>
                <a:ext uri="{FF2B5EF4-FFF2-40B4-BE49-F238E27FC236}">
                  <a16:creationId xmlns:a16="http://schemas.microsoft.com/office/drawing/2014/main" id="{421758CA-C6C3-4F53-9F5D-F694900455A8}"/>
                </a:ext>
              </a:extLst>
            </p:cNvPr>
            <p:cNvSpPr/>
            <p:nvPr/>
          </p:nvSpPr>
          <p:spPr>
            <a:xfrm>
              <a:off x="4480068" y="3528777"/>
              <a:ext cx="436610" cy="458940"/>
            </a:xfrm>
            <a:prstGeom prst="roundRect">
              <a:avLst>
                <a:gd name="adj" fmla="val 695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26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3F2E18-333D-4CF7-B138-4926E5241850}"/>
              </a:ext>
            </a:extLst>
          </p:cNvPr>
          <p:cNvGrpSpPr/>
          <p:nvPr userDrawn="1"/>
        </p:nvGrpSpPr>
        <p:grpSpPr>
          <a:xfrm>
            <a:off x="9368361" y="869849"/>
            <a:ext cx="1325121" cy="429839"/>
            <a:chOff x="4433299" y="3483867"/>
            <a:chExt cx="1510790" cy="566220"/>
          </a:xfrm>
          <a:solidFill>
            <a:srgbClr val="003399">
              <a:alpha val="5000"/>
            </a:srgbClr>
          </a:solidFill>
        </p:grpSpPr>
        <p:sp>
          <p:nvSpPr>
            <p:cNvPr id="10" name="Rounded Rectangle 73">
              <a:extLst>
                <a:ext uri="{FF2B5EF4-FFF2-40B4-BE49-F238E27FC236}">
                  <a16:creationId xmlns:a16="http://schemas.microsoft.com/office/drawing/2014/main" id="{0C9B80ED-4B19-4B67-BF74-5F6D4317D35A}"/>
                </a:ext>
              </a:extLst>
            </p:cNvPr>
            <p:cNvSpPr/>
            <p:nvPr/>
          </p:nvSpPr>
          <p:spPr>
            <a:xfrm>
              <a:off x="4433299" y="3483867"/>
              <a:ext cx="1510790" cy="566220"/>
            </a:xfrm>
            <a:prstGeom prst="roundRect">
              <a:avLst>
                <a:gd name="adj" fmla="val 6958"/>
              </a:avLst>
            </a:prstGeom>
            <a:solidFill>
              <a:srgbClr val="003399">
                <a:alpha val="7000"/>
              </a:srgbClr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Ins="46800" rtlCol="0" anchor="ctr"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Countries</a:t>
              </a:r>
            </a:p>
          </p:txBody>
        </p:sp>
        <p:sp>
          <p:nvSpPr>
            <p:cNvPr id="11" name="Rounded Rectangle 74">
              <a:extLst>
                <a:ext uri="{FF2B5EF4-FFF2-40B4-BE49-F238E27FC236}">
                  <a16:creationId xmlns:a16="http://schemas.microsoft.com/office/drawing/2014/main" id="{CCE6AFB8-6ACE-4842-9DBA-33112EB49902}"/>
                </a:ext>
              </a:extLst>
            </p:cNvPr>
            <p:cNvSpPr/>
            <p:nvPr/>
          </p:nvSpPr>
          <p:spPr>
            <a:xfrm>
              <a:off x="4480068" y="3528777"/>
              <a:ext cx="436610" cy="458940"/>
            </a:xfrm>
            <a:prstGeom prst="roundRect">
              <a:avLst>
                <a:gd name="adj" fmla="val 695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19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Freeform 52">
            <a:extLst>
              <a:ext uri="{FF2B5EF4-FFF2-40B4-BE49-F238E27FC236}">
                <a16:creationId xmlns:a16="http://schemas.microsoft.com/office/drawing/2014/main" id="{241A0A40-C38F-4D43-9D05-BD4FADA20D99}"/>
              </a:ext>
            </a:extLst>
          </p:cNvPr>
          <p:cNvSpPr/>
          <p:nvPr userDrawn="1"/>
        </p:nvSpPr>
        <p:spPr>
          <a:xfrm rot="13500000">
            <a:off x="11205501" y="3235114"/>
            <a:ext cx="478181" cy="355108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8000"/>
            </a:srgbClr>
          </a:solidFill>
          <a:ln w="32586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D602A6C-8277-4942-9F72-0FFF1DE0D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4409" y="721513"/>
            <a:ext cx="8549398" cy="5382313"/>
          </a:xfrm>
          <a:prstGeom prst="rect">
            <a:avLst/>
          </a:prstGeom>
        </p:spPr>
      </p:pic>
      <p:sp>
        <p:nvSpPr>
          <p:cNvPr id="14" name="Freeform 35">
            <a:extLst>
              <a:ext uri="{FF2B5EF4-FFF2-40B4-BE49-F238E27FC236}">
                <a16:creationId xmlns:a16="http://schemas.microsoft.com/office/drawing/2014/main" id="{2DE50DBC-2958-46BE-938A-B86B33F2C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oogle Shape;483;p43">
            <a:extLst>
              <a:ext uri="{FF2B5EF4-FFF2-40B4-BE49-F238E27FC236}">
                <a16:creationId xmlns:a16="http://schemas.microsoft.com/office/drawing/2014/main" id="{8931FEE8-8EFE-4ED6-A602-9E8FE3648FF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FE5068-3218-4A64-BE84-1254597039DD}"/>
              </a:ext>
            </a:extLst>
          </p:cNvPr>
          <p:cNvGrpSpPr/>
          <p:nvPr userDrawn="1"/>
        </p:nvGrpSpPr>
        <p:grpSpPr>
          <a:xfrm>
            <a:off x="1427738" y="3676347"/>
            <a:ext cx="8883184" cy="1649695"/>
            <a:chOff x="1528833" y="3676347"/>
            <a:chExt cx="8883184" cy="16496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D43B87-E006-4ECE-9399-2A0F734DE3FE}"/>
                </a:ext>
              </a:extLst>
            </p:cNvPr>
            <p:cNvGrpSpPr/>
            <p:nvPr/>
          </p:nvGrpSpPr>
          <p:grpSpPr>
            <a:xfrm>
              <a:off x="9510694" y="3677146"/>
              <a:ext cx="901323" cy="1648896"/>
              <a:chOff x="9630437" y="3379155"/>
              <a:chExt cx="901323" cy="164889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1673C66-D021-4C8D-B476-DAA1A7203E4F}"/>
                  </a:ext>
                </a:extLst>
              </p:cNvPr>
              <p:cNvSpPr/>
              <p:nvPr/>
            </p:nvSpPr>
            <p:spPr>
              <a:xfrm>
                <a:off x="9651391" y="3416520"/>
                <a:ext cx="880369" cy="1611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China (3)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Korea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Hong Kong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Japan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India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Malaysia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Singapore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Australia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5A8A636-A7DE-4EB3-8D1F-45B4AA867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0437" y="3379155"/>
                <a:ext cx="0" cy="1626608"/>
              </a:xfrm>
              <a:prstGeom prst="line">
                <a:avLst/>
              </a:prstGeom>
              <a:ln w="9525">
                <a:solidFill>
                  <a:schemeClr val="tx1">
                    <a:alpha val="70227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DC70984-4DA2-4494-BD6F-A09C69AA6BEA}"/>
                </a:ext>
              </a:extLst>
            </p:cNvPr>
            <p:cNvGrpSpPr/>
            <p:nvPr/>
          </p:nvGrpSpPr>
          <p:grpSpPr>
            <a:xfrm>
              <a:off x="6022760" y="3679505"/>
              <a:ext cx="1399807" cy="1459861"/>
              <a:chOff x="5728846" y="3381514"/>
              <a:chExt cx="1399807" cy="145986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185AD9-1B7C-4161-83E3-3F2808B59E58}"/>
                  </a:ext>
                </a:extLst>
              </p:cNvPr>
              <p:cNvSpPr/>
              <p:nvPr/>
            </p:nvSpPr>
            <p:spPr>
              <a:xfrm>
                <a:off x="5746543" y="3422204"/>
                <a:ext cx="1382110" cy="1419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United Kingdom (2)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Netherlands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Germany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France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Spain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Italy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Romania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9161E5B-656C-42CB-A84B-8C6AD80C9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8846" y="3381514"/>
                <a:ext cx="0" cy="1436782"/>
              </a:xfrm>
              <a:prstGeom prst="line">
                <a:avLst/>
              </a:prstGeom>
              <a:ln w="9525">
                <a:solidFill>
                  <a:schemeClr val="tx1">
                    <a:alpha val="70227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47BAF56-0744-425F-A591-D35A2C0F4240}"/>
                </a:ext>
              </a:extLst>
            </p:cNvPr>
            <p:cNvGrpSpPr/>
            <p:nvPr/>
          </p:nvGrpSpPr>
          <p:grpSpPr>
            <a:xfrm>
              <a:off x="7772245" y="3684681"/>
              <a:ext cx="1510221" cy="478389"/>
              <a:chOff x="7641616" y="3386690"/>
              <a:chExt cx="1510221" cy="47838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B1E2D37-A339-441D-9A7F-B8A155777E2C}"/>
                  </a:ext>
                </a:extLst>
              </p:cNvPr>
              <p:cNvSpPr/>
              <p:nvPr/>
            </p:nvSpPr>
            <p:spPr>
              <a:xfrm>
                <a:off x="7667135" y="3407710"/>
                <a:ext cx="1484702" cy="457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Israel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United Arab Emirates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A40FFCC-D646-4B16-BF65-D2AE521DA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616" y="3386690"/>
                <a:ext cx="0" cy="460123"/>
              </a:xfrm>
              <a:prstGeom prst="line">
                <a:avLst/>
              </a:prstGeom>
              <a:ln w="9525">
                <a:solidFill>
                  <a:schemeClr val="tx1">
                    <a:alpha val="70227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563136D-6356-4A52-8D99-E3A24EE9F19F}"/>
                </a:ext>
              </a:extLst>
            </p:cNvPr>
            <p:cNvGrpSpPr/>
            <p:nvPr/>
          </p:nvGrpSpPr>
          <p:grpSpPr>
            <a:xfrm>
              <a:off x="3775169" y="3676347"/>
              <a:ext cx="514260" cy="297017"/>
              <a:chOff x="3524797" y="3378356"/>
              <a:chExt cx="514260" cy="29701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F4FEF7F-27C7-4DDC-AFD1-330C6F65CA70}"/>
                  </a:ext>
                </a:extLst>
              </p:cNvPr>
              <p:cNvSpPr/>
              <p:nvPr/>
            </p:nvSpPr>
            <p:spPr>
              <a:xfrm>
                <a:off x="3548217" y="3410364"/>
                <a:ext cx="490840" cy="265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Brazil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18625CF-513B-4F4A-8132-0F5782D9D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4797" y="3378356"/>
                <a:ext cx="0" cy="275230"/>
              </a:xfrm>
              <a:prstGeom prst="line">
                <a:avLst/>
              </a:prstGeom>
              <a:ln w="9525">
                <a:solidFill>
                  <a:schemeClr val="tx1">
                    <a:alpha val="70227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22507-834A-47CE-BB38-58C26CF225A4}"/>
                </a:ext>
              </a:extLst>
            </p:cNvPr>
            <p:cNvGrpSpPr/>
            <p:nvPr/>
          </p:nvGrpSpPr>
          <p:grpSpPr>
            <a:xfrm>
              <a:off x="1528833" y="3681401"/>
              <a:ext cx="1108120" cy="869794"/>
              <a:chOff x="1245805" y="3383410"/>
              <a:chExt cx="1108120" cy="86979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46DC2E3-4EB4-4C9D-B12F-98D786F63909}"/>
                  </a:ext>
                </a:extLst>
              </p:cNvPr>
              <p:cNvSpPr/>
              <p:nvPr/>
            </p:nvSpPr>
            <p:spPr>
              <a:xfrm>
                <a:off x="1265165" y="3411114"/>
                <a:ext cx="1088760" cy="842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Canada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Texas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Connecticut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Massachusetts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AD87BA-3E40-4AF7-B1B7-E9C288FC6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805" y="3383410"/>
                <a:ext cx="0" cy="837340"/>
              </a:xfrm>
              <a:prstGeom prst="line">
                <a:avLst/>
              </a:prstGeom>
              <a:ln w="9525">
                <a:solidFill>
                  <a:schemeClr val="tx1">
                    <a:alpha val="70227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2E07DC32-E91E-47E4-9745-E7A0D98F44EE}"/>
              </a:ext>
            </a:extLst>
          </p:cNvPr>
          <p:cNvSpPr txBox="1">
            <a:spLocks/>
          </p:cNvSpPr>
          <p:nvPr userDrawn="1"/>
        </p:nvSpPr>
        <p:spPr>
          <a:xfrm>
            <a:off x="650061" y="776064"/>
            <a:ext cx="2646996" cy="11254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Our Global presence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F88F6E-0A9F-4A4C-82AC-AE12E68B081F}"/>
              </a:ext>
            </a:extLst>
          </p:cNvPr>
          <p:cNvGrpSpPr/>
          <p:nvPr userDrawn="1"/>
        </p:nvGrpSpPr>
        <p:grpSpPr>
          <a:xfrm>
            <a:off x="9201468" y="3122793"/>
            <a:ext cx="1783471" cy="566611"/>
            <a:chOff x="7501206" y="1289802"/>
            <a:chExt cx="1783471" cy="56661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039CCFF-55B5-4CE9-B37D-04DEF41C085C}"/>
                </a:ext>
              </a:extLst>
            </p:cNvPr>
            <p:cNvGrpSpPr/>
            <p:nvPr/>
          </p:nvGrpSpPr>
          <p:grpSpPr>
            <a:xfrm>
              <a:off x="7504587" y="1289802"/>
              <a:ext cx="1780090" cy="566220"/>
              <a:chOff x="4763672" y="699737"/>
              <a:chExt cx="1780090" cy="566220"/>
            </a:xfrm>
            <a:solidFill>
              <a:schemeClr val="bg1"/>
            </a:solidFill>
          </p:grpSpPr>
          <p:sp>
            <p:nvSpPr>
              <p:cNvPr id="37" name="Rounded Rectangle 58">
                <a:extLst>
                  <a:ext uri="{FF2B5EF4-FFF2-40B4-BE49-F238E27FC236}">
                    <a16:creationId xmlns:a16="http://schemas.microsoft.com/office/drawing/2014/main" id="{670E1A68-00E2-4005-833E-36EEEA372872}"/>
                  </a:ext>
                </a:extLst>
              </p:cNvPr>
              <p:cNvSpPr/>
              <p:nvPr/>
            </p:nvSpPr>
            <p:spPr>
              <a:xfrm>
                <a:off x="4763672" y="699737"/>
                <a:ext cx="1780090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38" name="Rounded Rectangle 59">
                <a:extLst>
                  <a:ext uri="{FF2B5EF4-FFF2-40B4-BE49-F238E27FC236}">
                    <a16:creationId xmlns:a16="http://schemas.microsoft.com/office/drawing/2014/main" id="{4EF0D461-AD3D-40D2-8315-E05AA4653756}"/>
                  </a:ext>
                </a:extLst>
              </p:cNvPr>
              <p:cNvSpPr/>
              <p:nvPr/>
            </p:nvSpPr>
            <p:spPr>
              <a:xfrm>
                <a:off x="4843408" y="750963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5A5FA2B1-121B-4616-AA47-F6C83584849F}"/>
                </a:ext>
              </a:extLst>
            </p:cNvPr>
            <p:cNvSpPr/>
            <p:nvPr/>
          </p:nvSpPr>
          <p:spPr>
            <a:xfrm flipH="1">
              <a:off x="7501206" y="129019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19DC811-AD44-4203-A7F2-141D487334C7}"/>
              </a:ext>
            </a:extLst>
          </p:cNvPr>
          <p:cNvGrpSpPr/>
          <p:nvPr userDrawn="1"/>
        </p:nvGrpSpPr>
        <p:grpSpPr>
          <a:xfrm>
            <a:off x="5726180" y="3122793"/>
            <a:ext cx="1463475" cy="569976"/>
            <a:chOff x="5353653" y="2819072"/>
            <a:chExt cx="1463475" cy="56997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EF78D27-B112-4CC7-9306-3ECED00281E9}"/>
                </a:ext>
              </a:extLst>
            </p:cNvPr>
            <p:cNvGrpSpPr/>
            <p:nvPr/>
          </p:nvGrpSpPr>
          <p:grpSpPr>
            <a:xfrm>
              <a:off x="5361867" y="2822828"/>
              <a:ext cx="1455261" cy="566220"/>
              <a:chOff x="4634483" y="2559579"/>
              <a:chExt cx="1455261" cy="566220"/>
            </a:xfrm>
            <a:solidFill>
              <a:schemeClr val="bg1"/>
            </a:solidFill>
          </p:grpSpPr>
          <p:sp>
            <p:nvSpPr>
              <p:cNvPr id="42" name="Rounded Rectangle 62">
                <a:extLst>
                  <a:ext uri="{FF2B5EF4-FFF2-40B4-BE49-F238E27FC236}">
                    <a16:creationId xmlns:a16="http://schemas.microsoft.com/office/drawing/2014/main" id="{AC4A3C3C-A53E-4DBA-B73B-17C892989E19}"/>
                  </a:ext>
                </a:extLst>
              </p:cNvPr>
              <p:cNvSpPr/>
              <p:nvPr/>
            </p:nvSpPr>
            <p:spPr>
              <a:xfrm>
                <a:off x="4634483" y="2559579"/>
                <a:ext cx="1455261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43" name="Rounded Rectangle 63">
                <a:extLst>
                  <a:ext uri="{FF2B5EF4-FFF2-40B4-BE49-F238E27FC236}">
                    <a16:creationId xmlns:a16="http://schemas.microsoft.com/office/drawing/2014/main" id="{FCF7DF8E-E8E2-4E06-B247-537D2D636164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9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31">
              <a:extLst>
                <a:ext uri="{FF2B5EF4-FFF2-40B4-BE49-F238E27FC236}">
                  <a16:creationId xmlns:a16="http://schemas.microsoft.com/office/drawing/2014/main" id="{44AC4E2C-1BDD-4224-AF68-71A55327AB8E}"/>
                </a:ext>
              </a:extLst>
            </p:cNvPr>
            <p:cNvSpPr/>
            <p:nvPr/>
          </p:nvSpPr>
          <p:spPr>
            <a:xfrm flipH="1">
              <a:off x="5353653" y="2819072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EBE011-5D64-4C6D-BA0F-1E743ACB4C81}"/>
              </a:ext>
            </a:extLst>
          </p:cNvPr>
          <p:cNvGrpSpPr/>
          <p:nvPr userDrawn="1"/>
        </p:nvGrpSpPr>
        <p:grpSpPr>
          <a:xfrm>
            <a:off x="7468372" y="3122793"/>
            <a:ext cx="1454379" cy="566220"/>
            <a:chOff x="7502052" y="5001977"/>
            <a:chExt cx="1454379" cy="566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9272B-8600-48EC-8E63-F1C1F2ECFE47}"/>
                </a:ext>
              </a:extLst>
            </p:cNvPr>
            <p:cNvGrpSpPr/>
            <p:nvPr/>
          </p:nvGrpSpPr>
          <p:grpSpPr>
            <a:xfrm>
              <a:off x="7504587" y="5001977"/>
              <a:ext cx="1451844" cy="566220"/>
              <a:chOff x="4433299" y="3483867"/>
              <a:chExt cx="1451844" cy="566220"/>
            </a:xfrm>
            <a:solidFill>
              <a:schemeClr val="bg1"/>
            </a:solidFill>
          </p:grpSpPr>
          <p:sp>
            <p:nvSpPr>
              <p:cNvPr id="47" name="Rounded Rectangle 60">
                <a:extLst>
                  <a:ext uri="{FF2B5EF4-FFF2-40B4-BE49-F238E27FC236}">
                    <a16:creationId xmlns:a16="http://schemas.microsoft.com/office/drawing/2014/main" id="{6941EE27-31F8-4B4E-B8D3-6AE5AE010365}"/>
                  </a:ext>
                </a:extLst>
              </p:cNvPr>
              <p:cNvSpPr/>
              <p:nvPr/>
            </p:nvSpPr>
            <p:spPr>
              <a:xfrm>
                <a:off x="4433299" y="3483867"/>
                <a:ext cx="1451844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  <p:sp>
            <p:nvSpPr>
              <p:cNvPr id="48" name="Rounded Rectangle 61">
                <a:extLst>
                  <a:ext uri="{FF2B5EF4-FFF2-40B4-BE49-F238E27FC236}">
                    <a16:creationId xmlns:a16="http://schemas.microsoft.com/office/drawing/2014/main" id="{05E542A0-A7E3-456D-A7C6-7675FB051589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Rounded Rectangle 34">
              <a:extLst>
                <a:ext uri="{FF2B5EF4-FFF2-40B4-BE49-F238E27FC236}">
                  <a16:creationId xmlns:a16="http://schemas.microsoft.com/office/drawing/2014/main" id="{2F112210-6CE9-41E3-BC72-18FB6E4A49BA}"/>
                </a:ext>
              </a:extLst>
            </p:cNvPr>
            <p:cNvSpPr/>
            <p:nvPr/>
          </p:nvSpPr>
          <p:spPr>
            <a:xfrm flipH="1">
              <a:off x="7502052" y="500197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531AB0-2BBA-4059-B68A-86920EC90FFD}"/>
              </a:ext>
            </a:extLst>
          </p:cNvPr>
          <p:cNvGrpSpPr/>
          <p:nvPr userDrawn="1"/>
        </p:nvGrpSpPr>
        <p:grpSpPr>
          <a:xfrm>
            <a:off x="3474679" y="3122793"/>
            <a:ext cx="1972784" cy="566221"/>
            <a:chOff x="7171238" y="4072767"/>
            <a:chExt cx="1972784" cy="56622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C3B9C8D-3068-4A58-92E9-AC0C48F267AC}"/>
                </a:ext>
              </a:extLst>
            </p:cNvPr>
            <p:cNvGrpSpPr/>
            <p:nvPr/>
          </p:nvGrpSpPr>
          <p:grpSpPr>
            <a:xfrm>
              <a:off x="7174215" y="4072768"/>
              <a:ext cx="1969807" cy="566220"/>
              <a:chOff x="4428106" y="5338791"/>
              <a:chExt cx="1969807" cy="566220"/>
            </a:xfrm>
            <a:solidFill>
              <a:schemeClr val="bg1"/>
            </a:solidFill>
          </p:grpSpPr>
          <p:sp>
            <p:nvSpPr>
              <p:cNvPr id="52" name="Rounded Rectangle 64">
                <a:extLst>
                  <a:ext uri="{FF2B5EF4-FFF2-40B4-BE49-F238E27FC236}">
                    <a16:creationId xmlns:a16="http://schemas.microsoft.com/office/drawing/2014/main" id="{CAAB12B1-C772-4E57-8B0C-F36F9EC27BF1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196980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 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in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53" name="Rounded Rectangle 65">
                <a:extLst>
                  <a:ext uri="{FF2B5EF4-FFF2-40B4-BE49-F238E27FC236}">
                    <a16:creationId xmlns:a16="http://schemas.microsoft.com/office/drawing/2014/main" id="{994D04B4-1728-4E13-BD64-526F307F8F87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" name="Rounded Rectangle 33">
              <a:extLst>
                <a:ext uri="{FF2B5EF4-FFF2-40B4-BE49-F238E27FC236}">
                  <a16:creationId xmlns:a16="http://schemas.microsoft.com/office/drawing/2014/main" id="{69F6483B-B9D3-402C-A9F0-679B636258AD}"/>
                </a:ext>
              </a:extLst>
            </p:cNvPr>
            <p:cNvSpPr/>
            <p:nvPr/>
          </p:nvSpPr>
          <p:spPr>
            <a:xfrm flipH="1">
              <a:off x="7171238" y="407276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FCD309-0ED5-4576-94A8-2AE51BDB92E0}"/>
              </a:ext>
            </a:extLst>
          </p:cNvPr>
          <p:cNvGrpSpPr/>
          <p:nvPr userDrawn="1"/>
        </p:nvGrpSpPr>
        <p:grpSpPr>
          <a:xfrm>
            <a:off x="1226155" y="3122793"/>
            <a:ext cx="1969807" cy="567231"/>
            <a:chOff x="6982982" y="3140677"/>
            <a:chExt cx="1969807" cy="56723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4C3806D-AB6A-43FC-BB56-3A16AFF1631B}"/>
                </a:ext>
              </a:extLst>
            </p:cNvPr>
            <p:cNvGrpSpPr/>
            <p:nvPr/>
          </p:nvGrpSpPr>
          <p:grpSpPr>
            <a:xfrm>
              <a:off x="6982982" y="3140677"/>
              <a:ext cx="1969807" cy="566220"/>
              <a:chOff x="3906500" y="5334744"/>
              <a:chExt cx="1969807" cy="566220"/>
            </a:xfrm>
            <a:solidFill>
              <a:schemeClr val="bg1"/>
            </a:solidFill>
          </p:grpSpPr>
          <p:sp>
            <p:nvSpPr>
              <p:cNvPr id="57" name="Rounded Rectangle 66">
                <a:extLst>
                  <a:ext uri="{FF2B5EF4-FFF2-40B4-BE49-F238E27FC236}">
                    <a16:creationId xmlns:a16="http://schemas.microsoft.com/office/drawing/2014/main" id="{2ABB436E-39D3-4789-9FC7-D1E4D2086EF8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196980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58" name="Rounded Rectangle 67">
                <a:extLst>
                  <a:ext uri="{FF2B5EF4-FFF2-40B4-BE49-F238E27FC236}">
                    <a16:creationId xmlns:a16="http://schemas.microsoft.com/office/drawing/2014/main" id="{1B825C2C-CD83-4352-BC5B-76177CD4D0C2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4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" name="Rounded Rectangle 32">
              <a:extLst>
                <a:ext uri="{FF2B5EF4-FFF2-40B4-BE49-F238E27FC236}">
                  <a16:creationId xmlns:a16="http://schemas.microsoft.com/office/drawing/2014/main" id="{62EEC2D6-822C-4823-BA51-94BF00FDE250}"/>
                </a:ext>
              </a:extLst>
            </p:cNvPr>
            <p:cNvSpPr/>
            <p:nvPr/>
          </p:nvSpPr>
          <p:spPr>
            <a:xfrm flipH="1">
              <a:off x="6983452" y="3141688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9" name="Freeform 68">
            <a:extLst>
              <a:ext uri="{FF2B5EF4-FFF2-40B4-BE49-F238E27FC236}">
                <a16:creationId xmlns:a16="http://schemas.microsoft.com/office/drawing/2014/main" id="{BE654216-6FD3-41E5-8340-75B7E0B636B7}"/>
              </a:ext>
            </a:extLst>
          </p:cNvPr>
          <p:cNvSpPr/>
          <p:nvPr userDrawn="1"/>
        </p:nvSpPr>
        <p:spPr>
          <a:xfrm rot="2700000">
            <a:off x="522579" y="3233692"/>
            <a:ext cx="478181" cy="390619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8000"/>
            </a:srgbClr>
          </a:solidFill>
          <a:ln w="32586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3A85A30A-DDE4-4FF0-97E3-D8208E12C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860867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2">
            <a:extLst>
              <a:ext uri="{FF2B5EF4-FFF2-40B4-BE49-F238E27FC236}">
                <a16:creationId xmlns:a16="http://schemas.microsoft.com/office/drawing/2014/main" id="{1354E623-A3A9-4A03-A3AD-EAD278DF1D56}"/>
              </a:ext>
            </a:extLst>
          </p:cNvPr>
          <p:cNvSpPr/>
          <p:nvPr userDrawn="1"/>
        </p:nvSpPr>
        <p:spPr>
          <a:xfrm rot="13500000">
            <a:off x="11205501" y="3235114"/>
            <a:ext cx="478181" cy="355108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2586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978D4B9-1320-4C40-885B-466478998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4409" y="721513"/>
            <a:ext cx="8549398" cy="5382313"/>
          </a:xfrm>
          <a:prstGeom prst="rect">
            <a:avLst/>
          </a:prstGeom>
        </p:spPr>
      </p:pic>
      <p:sp>
        <p:nvSpPr>
          <p:cNvPr id="8" name="Freeform 35">
            <a:extLst>
              <a:ext uri="{FF2B5EF4-FFF2-40B4-BE49-F238E27FC236}">
                <a16:creationId xmlns:a16="http://schemas.microsoft.com/office/drawing/2014/main" id="{DA418899-50A0-409C-83FE-18444E27F6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483;p43">
            <a:extLst>
              <a:ext uri="{FF2B5EF4-FFF2-40B4-BE49-F238E27FC236}">
                <a16:creationId xmlns:a16="http://schemas.microsoft.com/office/drawing/2014/main" id="{DE2336AC-AFBB-44E7-AEB7-66EAF8C3B65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CED6AC-259A-468C-B736-475F3F0871C1}"/>
              </a:ext>
            </a:extLst>
          </p:cNvPr>
          <p:cNvGrpSpPr/>
          <p:nvPr userDrawn="1"/>
        </p:nvGrpSpPr>
        <p:grpSpPr>
          <a:xfrm>
            <a:off x="1427738" y="3676347"/>
            <a:ext cx="8883184" cy="1649695"/>
            <a:chOff x="1528833" y="3676347"/>
            <a:chExt cx="8883184" cy="16496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A2D490-1D05-4D56-9DC8-4B411FC3A663}"/>
                </a:ext>
              </a:extLst>
            </p:cNvPr>
            <p:cNvGrpSpPr/>
            <p:nvPr/>
          </p:nvGrpSpPr>
          <p:grpSpPr>
            <a:xfrm>
              <a:off x="9510694" y="3677146"/>
              <a:ext cx="901323" cy="1648896"/>
              <a:chOff x="9630437" y="3379155"/>
              <a:chExt cx="901323" cy="164889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52A6299-4904-45B3-A03C-5D9BF406C72F}"/>
                  </a:ext>
                </a:extLst>
              </p:cNvPr>
              <p:cNvSpPr/>
              <p:nvPr/>
            </p:nvSpPr>
            <p:spPr>
              <a:xfrm>
                <a:off x="9651391" y="3416520"/>
                <a:ext cx="880369" cy="1611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China (3)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Korea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Hong Kong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Japan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India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Malaysia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Singapore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Australia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C7713D4-AD71-48FD-9814-AB209E3B5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0437" y="3379155"/>
                <a:ext cx="0" cy="1626608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45840BA-C0AB-4B2E-977B-B4FFD25C457F}"/>
                </a:ext>
              </a:extLst>
            </p:cNvPr>
            <p:cNvGrpSpPr/>
            <p:nvPr/>
          </p:nvGrpSpPr>
          <p:grpSpPr>
            <a:xfrm>
              <a:off x="6022760" y="3679505"/>
              <a:ext cx="1399807" cy="1459861"/>
              <a:chOff x="5728846" y="3381514"/>
              <a:chExt cx="1399807" cy="145986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0A29C3-D506-4E05-A41E-EF36D8504B59}"/>
                  </a:ext>
                </a:extLst>
              </p:cNvPr>
              <p:cNvSpPr/>
              <p:nvPr/>
            </p:nvSpPr>
            <p:spPr>
              <a:xfrm>
                <a:off x="5746543" y="3422204"/>
                <a:ext cx="1382110" cy="1419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United Kingdom (2)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Netherlands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Germany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France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Spain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Italy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Romania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5FB7778-45CF-4D38-9A43-6CE6A18CA7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8846" y="3381514"/>
                <a:ext cx="0" cy="1436782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F9AA40-C956-4B12-A625-EC9B9AE950AE}"/>
                </a:ext>
              </a:extLst>
            </p:cNvPr>
            <p:cNvGrpSpPr/>
            <p:nvPr/>
          </p:nvGrpSpPr>
          <p:grpSpPr>
            <a:xfrm>
              <a:off x="7772245" y="3684681"/>
              <a:ext cx="1510221" cy="478389"/>
              <a:chOff x="7641616" y="3386690"/>
              <a:chExt cx="1510221" cy="47838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E991C9D-836B-49E1-842C-A71BE18C7FCF}"/>
                  </a:ext>
                </a:extLst>
              </p:cNvPr>
              <p:cNvSpPr/>
              <p:nvPr/>
            </p:nvSpPr>
            <p:spPr>
              <a:xfrm>
                <a:off x="7667135" y="3407710"/>
                <a:ext cx="1484702" cy="457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Israel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United Arab Emirates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B1A7821-B11C-4D54-AEDC-2B12E1314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616" y="3386690"/>
                <a:ext cx="0" cy="460123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F487E7-1980-4C5E-BD68-DCDB971824D0}"/>
                </a:ext>
              </a:extLst>
            </p:cNvPr>
            <p:cNvGrpSpPr/>
            <p:nvPr/>
          </p:nvGrpSpPr>
          <p:grpSpPr>
            <a:xfrm>
              <a:off x="3775169" y="3676347"/>
              <a:ext cx="514260" cy="297017"/>
              <a:chOff x="3524797" y="3378356"/>
              <a:chExt cx="514260" cy="29701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2666FB-7D20-4256-8CFB-4E659834C6BF}"/>
                  </a:ext>
                </a:extLst>
              </p:cNvPr>
              <p:cNvSpPr/>
              <p:nvPr/>
            </p:nvSpPr>
            <p:spPr>
              <a:xfrm>
                <a:off x="3548217" y="3410364"/>
                <a:ext cx="490840" cy="265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Brazil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61E04A6-8DAD-4330-9523-973C633F5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4797" y="3378356"/>
                <a:ext cx="0" cy="275230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99B8B8-6F12-4019-8807-F0D42A4690FF}"/>
                </a:ext>
              </a:extLst>
            </p:cNvPr>
            <p:cNvGrpSpPr/>
            <p:nvPr/>
          </p:nvGrpSpPr>
          <p:grpSpPr>
            <a:xfrm>
              <a:off x="1528833" y="3681401"/>
              <a:ext cx="1108120" cy="869794"/>
              <a:chOff x="1245805" y="3383410"/>
              <a:chExt cx="1108120" cy="86979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071CC1A-B2D4-438A-A0AB-C53B25BE6095}"/>
                  </a:ext>
                </a:extLst>
              </p:cNvPr>
              <p:cNvSpPr/>
              <p:nvPr/>
            </p:nvSpPr>
            <p:spPr>
              <a:xfrm>
                <a:off x="1265165" y="3411114"/>
                <a:ext cx="1088760" cy="842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Canada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Texas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Connecticut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Massachusetts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33ADCF7-A805-4DC2-9788-162FC9DE1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805" y="3383410"/>
                <a:ext cx="0" cy="837340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094019E-8D3C-431A-A1CF-45963387CC05}"/>
              </a:ext>
            </a:extLst>
          </p:cNvPr>
          <p:cNvSpPr txBox="1">
            <a:spLocks/>
          </p:cNvSpPr>
          <p:nvPr userDrawn="1"/>
        </p:nvSpPr>
        <p:spPr>
          <a:xfrm>
            <a:off x="650061" y="776064"/>
            <a:ext cx="2646996" cy="11254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Our Global presence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CE1E62-AB3B-4DA4-A389-641AC70A80F1}"/>
              </a:ext>
            </a:extLst>
          </p:cNvPr>
          <p:cNvGrpSpPr/>
          <p:nvPr userDrawn="1"/>
        </p:nvGrpSpPr>
        <p:grpSpPr>
          <a:xfrm>
            <a:off x="9201468" y="3122793"/>
            <a:ext cx="1783471" cy="566611"/>
            <a:chOff x="7501206" y="1289802"/>
            <a:chExt cx="1783471" cy="5666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F0C22E0-0355-493B-96E2-877D2226FBD4}"/>
                </a:ext>
              </a:extLst>
            </p:cNvPr>
            <p:cNvGrpSpPr/>
            <p:nvPr/>
          </p:nvGrpSpPr>
          <p:grpSpPr>
            <a:xfrm>
              <a:off x="7504587" y="1289802"/>
              <a:ext cx="1780090" cy="566220"/>
              <a:chOff x="4763672" y="699737"/>
              <a:chExt cx="1780090" cy="566220"/>
            </a:xfrm>
            <a:solidFill>
              <a:schemeClr val="bg1"/>
            </a:solidFill>
          </p:grpSpPr>
          <p:sp>
            <p:nvSpPr>
              <p:cNvPr id="31" name="Rounded Rectangle 58">
                <a:extLst>
                  <a:ext uri="{FF2B5EF4-FFF2-40B4-BE49-F238E27FC236}">
                    <a16:creationId xmlns:a16="http://schemas.microsoft.com/office/drawing/2014/main" id="{64B07288-B997-41E9-B8EF-0DC9A2EF256E}"/>
                  </a:ext>
                </a:extLst>
              </p:cNvPr>
              <p:cNvSpPr/>
              <p:nvPr/>
            </p:nvSpPr>
            <p:spPr>
              <a:xfrm>
                <a:off x="4763672" y="699737"/>
                <a:ext cx="1780090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32" name="Rounded Rectangle 59">
                <a:extLst>
                  <a:ext uri="{FF2B5EF4-FFF2-40B4-BE49-F238E27FC236}">
                    <a16:creationId xmlns:a16="http://schemas.microsoft.com/office/drawing/2014/main" id="{B1173FD2-2275-45F6-9C3E-5F87CE2A3692}"/>
                  </a:ext>
                </a:extLst>
              </p:cNvPr>
              <p:cNvSpPr/>
              <p:nvPr/>
            </p:nvSpPr>
            <p:spPr>
              <a:xfrm>
                <a:off x="4843408" y="750963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30" name="Rounded Rectangle 30">
              <a:extLst>
                <a:ext uri="{FF2B5EF4-FFF2-40B4-BE49-F238E27FC236}">
                  <a16:creationId xmlns:a16="http://schemas.microsoft.com/office/drawing/2014/main" id="{1323FF77-7183-4D7E-B04D-44D6F9ABCB3D}"/>
                </a:ext>
              </a:extLst>
            </p:cNvPr>
            <p:cNvSpPr/>
            <p:nvPr/>
          </p:nvSpPr>
          <p:spPr>
            <a:xfrm flipH="1">
              <a:off x="7501206" y="129019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77F079-8DDB-486E-9C45-6658C8DCBFDD}"/>
              </a:ext>
            </a:extLst>
          </p:cNvPr>
          <p:cNvGrpSpPr/>
          <p:nvPr userDrawn="1"/>
        </p:nvGrpSpPr>
        <p:grpSpPr>
          <a:xfrm>
            <a:off x="5726180" y="3122793"/>
            <a:ext cx="1463475" cy="569976"/>
            <a:chOff x="5353653" y="2819072"/>
            <a:chExt cx="1463475" cy="5699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76FB420-9897-4B38-855A-71F796037F94}"/>
                </a:ext>
              </a:extLst>
            </p:cNvPr>
            <p:cNvGrpSpPr/>
            <p:nvPr/>
          </p:nvGrpSpPr>
          <p:grpSpPr>
            <a:xfrm>
              <a:off x="5361867" y="2822828"/>
              <a:ext cx="1455261" cy="566220"/>
              <a:chOff x="4634483" y="2559579"/>
              <a:chExt cx="1455261" cy="566220"/>
            </a:xfrm>
            <a:solidFill>
              <a:schemeClr val="bg1"/>
            </a:solidFill>
          </p:grpSpPr>
          <p:sp>
            <p:nvSpPr>
              <p:cNvPr id="36" name="Rounded Rectangle 62">
                <a:extLst>
                  <a:ext uri="{FF2B5EF4-FFF2-40B4-BE49-F238E27FC236}">
                    <a16:creationId xmlns:a16="http://schemas.microsoft.com/office/drawing/2014/main" id="{916417D0-28CB-47F5-B6DE-C6A84FEDC04C}"/>
                  </a:ext>
                </a:extLst>
              </p:cNvPr>
              <p:cNvSpPr/>
              <p:nvPr/>
            </p:nvSpPr>
            <p:spPr>
              <a:xfrm>
                <a:off x="4634483" y="2559579"/>
                <a:ext cx="1455261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37" name="Rounded Rectangle 63">
                <a:extLst>
                  <a:ext uri="{FF2B5EF4-FFF2-40B4-BE49-F238E27FC236}">
                    <a16:creationId xmlns:a16="http://schemas.microsoft.com/office/drawing/2014/main" id="{511E1BE2-82CA-4976-9FAC-8D734ABA9E92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9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5" name="Rounded Rectangle 31">
              <a:extLst>
                <a:ext uri="{FF2B5EF4-FFF2-40B4-BE49-F238E27FC236}">
                  <a16:creationId xmlns:a16="http://schemas.microsoft.com/office/drawing/2014/main" id="{3A878135-9B3F-4CF0-AFE1-E574B8D02D02}"/>
                </a:ext>
              </a:extLst>
            </p:cNvPr>
            <p:cNvSpPr/>
            <p:nvPr/>
          </p:nvSpPr>
          <p:spPr>
            <a:xfrm flipH="1">
              <a:off x="5353653" y="2819072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6DFB3F-F032-415A-9E23-F4EC695AAC4F}"/>
              </a:ext>
            </a:extLst>
          </p:cNvPr>
          <p:cNvGrpSpPr/>
          <p:nvPr userDrawn="1"/>
        </p:nvGrpSpPr>
        <p:grpSpPr>
          <a:xfrm>
            <a:off x="7468372" y="3122793"/>
            <a:ext cx="1454379" cy="566220"/>
            <a:chOff x="7502052" y="5001977"/>
            <a:chExt cx="1454379" cy="5662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54F4FD0-2DE8-4FE9-ADED-00D777774C9A}"/>
                </a:ext>
              </a:extLst>
            </p:cNvPr>
            <p:cNvGrpSpPr/>
            <p:nvPr/>
          </p:nvGrpSpPr>
          <p:grpSpPr>
            <a:xfrm>
              <a:off x="7504587" y="5001977"/>
              <a:ext cx="1451844" cy="566220"/>
              <a:chOff x="4433299" y="3483867"/>
              <a:chExt cx="1451844" cy="566220"/>
            </a:xfrm>
            <a:solidFill>
              <a:schemeClr val="bg1"/>
            </a:solidFill>
          </p:grpSpPr>
          <p:sp>
            <p:nvSpPr>
              <p:cNvPr id="41" name="Rounded Rectangle 60">
                <a:extLst>
                  <a:ext uri="{FF2B5EF4-FFF2-40B4-BE49-F238E27FC236}">
                    <a16:creationId xmlns:a16="http://schemas.microsoft.com/office/drawing/2014/main" id="{B528F970-1938-4DD5-9275-15DE604AD4EB}"/>
                  </a:ext>
                </a:extLst>
              </p:cNvPr>
              <p:cNvSpPr/>
              <p:nvPr/>
            </p:nvSpPr>
            <p:spPr>
              <a:xfrm>
                <a:off x="4433299" y="3483867"/>
                <a:ext cx="1451844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  <p:sp>
            <p:nvSpPr>
              <p:cNvPr id="42" name="Rounded Rectangle 61">
                <a:extLst>
                  <a:ext uri="{FF2B5EF4-FFF2-40B4-BE49-F238E27FC236}">
                    <a16:creationId xmlns:a16="http://schemas.microsoft.com/office/drawing/2014/main" id="{F5BCADBB-1EBB-40E9-9DBD-C7ECAFAD70F5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34">
              <a:extLst>
                <a:ext uri="{FF2B5EF4-FFF2-40B4-BE49-F238E27FC236}">
                  <a16:creationId xmlns:a16="http://schemas.microsoft.com/office/drawing/2014/main" id="{5C11FA68-3CF9-4388-AA3E-C02A00749798}"/>
                </a:ext>
              </a:extLst>
            </p:cNvPr>
            <p:cNvSpPr/>
            <p:nvPr/>
          </p:nvSpPr>
          <p:spPr>
            <a:xfrm flipH="1">
              <a:off x="7502052" y="500197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43BC38C-9A50-4022-BEBA-205568A16868}"/>
              </a:ext>
            </a:extLst>
          </p:cNvPr>
          <p:cNvGrpSpPr/>
          <p:nvPr userDrawn="1"/>
        </p:nvGrpSpPr>
        <p:grpSpPr>
          <a:xfrm>
            <a:off x="3474679" y="3122793"/>
            <a:ext cx="1972784" cy="566221"/>
            <a:chOff x="7171238" y="4072767"/>
            <a:chExt cx="1972784" cy="56622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0BD6257-E75A-4346-AB74-0A99EE33EB95}"/>
                </a:ext>
              </a:extLst>
            </p:cNvPr>
            <p:cNvGrpSpPr/>
            <p:nvPr/>
          </p:nvGrpSpPr>
          <p:grpSpPr>
            <a:xfrm>
              <a:off x="7174215" y="4072768"/>
              <a:ext cx="1969807" cy="566220"/>
              <a:chOff x="4428106" y="5338791"/>
              <a:chExt cx="1969807" cy="566220"/>
            </a:xfrm>
            <a:solidFill>
              <a:schemeClr val="bg1"/>
            </a:solidFill>
          </p:grpSpPr>
          <p:sp>
            <p:nvSpPr>
              <p:cNvPr id="46" name="Rounded Rectangle 64">
                <a:extLst>
                  <a:ext uri="{FF2B5EF4-FFF2-40B4-BE49-F238E27FC236}">
                    <a16:creationId xmlns:a16="http://schemas.microsoft.com/office/drawing/2014/main" id="{0971D46C-4170-4415-BDB1-DBC18CFB86C1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196980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47" name="Rounded Rectangle 65">
                <a:extLst>
                  <a:ext uri="{FF2B5EF4-FFF2-40B4-BE49-F238E27FC236}">
                    <a16:creationId xmlns:a16="http://schemas.microsoft.com/office/drawing/2014/main" id="{6E9D1D61-97C0-4795-AA00-5526590B87F5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Rounded Rectangle 33">
              <a:extLst>
                <a:ext uri="{FF2B5EF4-FFF2-40B4-BE49-F238E27FC236}">
                  <a16:creationId xmlns:a16="http://schemas.microsoft.com/office/drawing/2014/main" id="{DF6EEE92-7520-4BF7-92B7-997964C0EA01}"/>
                </a:ext>
              </a:extLst>
            </p:cNvPr>
            <p:cNvSpPr/>
            <p:nvPr/>
          </p:nvSpPr>
          <p:spPr>
            <a:xfrm flipH="1">
              <a:off x="7171238" y="407276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D6938D-8A66-445D-AFD1-7FBE986E95F7}"/>
              </a:ext>
            </a:extLst>
          </p:cNvPr>
          <p:cNvGrpSpPr/>
          <p:nvPr userDrawn="1"/>
        </p:nvGrpSpPr>
        <p:grpSpPr>
          <a:xfrm>
            <a:off x="1226155" y="3122793"/>
            <a:ext cx="1969807" cy="567231"/>
            <a:chOff x="6982982" y="3140677"/>
            <a:chExt cx="1969807" cy="56723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9043FCF-6F6D-48D2-8FEA-2877136D14FD}"/>
                </a:ext>
              </a:extLst>
            </p:cNvPr>
            <p:cNvGrpSpPr/>
            <p:nvPr/>
          </p:nvGrpSpPr>
          <p:grpSpPr>
            <a:xfrm>
              <a:off x="6982982" y="3140677"/>
              <a:ext cx="1969807" cy="566220"/>
              <a:chOff x="3906500" y="5334744"/>
              <a:chExt cx="1969807" cy="566220"/>
            </a:xfrm>
            <a:solidFill>
              <a:schemeClr val="bg1"/>
            </a:solidFill>
          </p:grpSpPr>
          <p:sp>
            <p:nvSpPr>
              <p:cNvPr id="51" name="Rounded Rectangle 66">
                <a:extLst>
                  <a:ext uri="{FF2B5EF4-FFF2-40B4-BE49-F238E27FC236}">
                    <a16:creationId xmlns:a16="http://schemas.microsoft.com/office/drawing/2014/main" id="{30D5BDE8-C1CF-4675-ABA9-BA5DA61E6D79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196980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Offices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52" name="Rounded Rectangle 67">
                <a:extLst>
                  <a:ext uri="{FF2B5EF4-FFF2-40B4-BE49-F238E27FC236}">
                    <a16:creationId xmlns:a16="http://schemas.microsoft.com/office/drawing/2014/main" id="{DE88142B-550B-4176-A03E-C191EF5E7795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503083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4</a:t>
                </a: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0" name="Rounded Rectangle 32">
              <a:extLst>
                <a:ext uri="{FF2B5EF4-FFF2-40B4-BE49-F238E27FC236}">
                  <a16:creationId xmlns:a16="http://schemas.microsoft.com/office/drawing/2014/main" id="{0A00D753-45D9-4EA6-87CF-BDBB498D5E0B}"/>
                </a:ext>
              </a:extLst>
            </p:cNvPr>
            <p:cNvSpPr/>
            <p:nvPr/>
          </p:nvSpPr>
          <p:spPr>
            <a:xfrm flipH="1">
              <a:off x="6983452" y="3141688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3" name="Freeform 68">
            <a:extLst>
              <a:ext uri="{FF2B5EF4-FFF2-40B4-BE49-F238E27FC236}">
                <a16:creationId xmlns:a16="http://schemas.microsoft.com/office/drawing/2014/main" id="{2FBEC60F-0909-4C95-9BCE-A7D275F3083A}"/>
              </a:ext>
            </a:extLst>
          </p:cNvPr>
          <p:cNvSpPr/>
          <p:nvPr userDrawn="1"/>
        </p:nvSpPr>
        <p:spPr>
          <a:xfrm rot="2700000">
            <a:off x="522579" y="3233692"/>
            <a:ext cx="478181" cy="390619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2586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0A6140-3667-453A-8BC7-78763ED7EE8B}"/>
              </a:ext>
            </a:extLst>
          </p:cNvPr>
          <p:cNvGrpSpPr/>
          <p:nvPr userDrawn="1"/>
        </p:nvGrpSpPr>
        <p:grpSpPr>
          <a:xfrm>
            <a:off x="10819439" y="869849"/>
            <a:ext cx="1158915" cy="429839"/>
            <a:chOff x="4433299" y="3483867"/>
            <a:chExt cx="1321296" cy="566220"/>
          </a:xfrm>
          <a:solidFill>
            <a:schemeClr val="bg1">
              <a:alpha val="5000"/>
            </a:schemeClr>
          </a:solidFill>
        </p:grpSpPr>
        <p:sp>
          <p:nvSpPr>
            <p:cNvPr id="55" name="Rounded Rectangle 51">
              <a:extLst>
                <a:ext uri="{FF2B5EF4-FFF2-40B4-BE49-F238E27FC236}">
                  <a16:creationId xmlns:a16="http://schemas.microsoft.com/office/drawing/2014/main" id="{5544058F-23B4-400D-9E91-0C088634D9F7}"/>
                </a:ext>
              </a:extLst>
            </p:cNvPr>
            <p:cNvSpPr/>
            <p:nvPr/>
          </p:nvSpPr>
          <p:spPr>
            <a:xfrm>
              <a:off x="4433299" y="3483867"/>
              <a:ext cx="1321296" cy="566220"/>
            </a:xfrm>
            <a:prstGeom prst="roundRect">
              <a:avLst>
                <a:gd name="adj" fmla="val 6958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Ins="46800" rtlCol="0" anchor="ctr"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Offices</a:t>
              </a:r>
            </a:p>
          </p:txBody>
        </p:sp>
        <p:sp>
          <p:nvSpPr>
            <p:cNvPr id="56" name="Rounded Rectangle 69">
              <a:extLst>
                <a:ext uri="{FF2B5EF4-FFF2-40B4-BE49-F238E27FC236}">
                  <a16:creationId xmlns:a16="http://schemas.microsoft.com/office/drawing/2014/main" id="{BC20AE06-DA84-407E-B19F-574DB310970A}"/>
                </a:ext>
              </a:extLst>
            </p:cNvPr>
            <p:cNvSpPr/>
            <p:nvPr/>
          </p:nvSpPr>
          <p:spPr>
            <a:xfrm>
              <a:off x="4480068" y="3528777"/>
              <a:ext cx="436610" cy="458940"/>
            </a:xfrm>
            <a:prstGeom prst="roundRect">
              <a:avLst>
                <a:gd name="adj" fmla="val 695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26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C46164-B9C7-4813-808E-2834BD53EC00}"/>
              </a:ext>
            </a:extLst>
          </p:cNvPr>
          <p:cNvGrpSpPr/>
          <p:nvPr userDrawn="1"/>
        </p:nvGrpSpPr>
        <p:grpSpPr>
          <a:xfrm>
            <a:off x="9368361" y="869849"/>
            <a:ext cx="1325121" cy="429839"/>
            <a:chOff x="4433299" y="3483867"/>
            <a:chExt cx="1510790" cy="566220"/>
          </a:xfrm>
          <a:solidFill>
            <a:schemeClr val="bg1">
              <a:alpha val="5000"/>
            </a:schemeClr>
          </a:solidFill>
        </p:grpSpPr>
        <p:sp>
          <p:nvSpPr>
            <p:cNvPr id="58" name="Rounded Rectangle 71">
              <a:extLst>
                <a:ext uri="{FF2B5EF4-FFF2-40B4-BE49-F238E27FC236}">
                  <a16:creationId xmlns:a16="http://schemas.microsoft.com/office/drawing/2014/main" id="{EB1C845E-7E76-4B53-A05F-D13972F4EB50}"/>
                </a:ext>
              </a:extLst>
            </p:cNvPr>
            <p:cNvSpPr/>
            <p:nvPr/>
          </p:nvSpPr>
          <p:spPr>
            <a:xfrm>
              <a:off x="4433299" y="3483867"/>
              <a:ext cx="1510790" cy="566220"/>
            </a:xfrm>
            <a:prstGeom prst="roundRect">
              <a:avLst>
                <a:gd name="adj" fmla="val 6958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Ins="46800" rtlCol="0" anchor="ctr"/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Countries</a:t>
              </a:r>
            </a:p>
          </p:txBody>
        </p:sp>
        <p:sp>
          <p:nvSpPr>
            <p:cNvPr id="59" name="Rounded Rectangle 72">
              <a:extLst>
                <a:ext uri="{FF2B5EF4-FFF2-40B4-BE49-F238E27FC236}">
                  <a16:creationId xmlns:a16="http://schemas.microsoft.com/office/drawing/2014/main" id="{707B9D54-52D5-4A15-A117-0AC2D68DC010}"/>
                </a:ext>
              </a:extLst>
            </p:cNvPr>
            <p:cNvSpPr/>
            <p:nvPr/>
          </p:nvSpPr>
          <p:spPr>
            <a:xfrm>
              <a:off x="4480068" y="3528777"/>
              <a:ext cx="436610" cy="458940"/>
            </a:xfrm>
            <a:prstGeom prst="roundRect">
              <a:avLst>
                <a:gd name="adj" fmla="val 695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19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AECA4ADE-54EB-48FD-B76E-35FB6BFB2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50039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4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6" y="694158"/>
            <a:ext cx="3222028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233259" cy="33804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4593810" y="3735342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5EAD065-0BA0-4AE3-B1CE-14FDA98BF95C}"/>
              </a:ext>
            </a:extLst>
          </p:cNvPr>
          <p:cNvSpPr/>
          <p:nvPr userDrawn="1"/>
        </p:nvSpPr>
        <p:spPr>
          <a:xfrm>
            <a:off x="8317238" y="3735342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7470" y="5611920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89032" y="3735120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266C5E-82FA-4566-A53A-187ED74629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5676" y="5611920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2F551317-66C1-46E2-8FC8-5D577804EC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17238" y="3735120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0D9BF40F-FF5E-42F4-A029-8E38FEAD89AC}"/>
              </a:ext>
            </a:extLst>
          </p:cNvPr>
          <p:cNvSpPr/>
          <p:nvPr userDrawn="1"/>
        </p:nvSpPr>
        <p:spPr>
          <a:xfrm>
            <a:off x="4593810" y="1141827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51">
            <a:extLst>
              <a:ext uri="{FF2B5EF4-FFF2-40B4-BE49-F238E27FC236}">
                <a16:creationId xmlns:a16="http://schemas.microsoft.com/office/drawing/2014/main" id="{5F21F358-EFF5-42E0-92F6-FCBCBC4C05A3}"/>
              </a:ext>
            </a:extLst>
          </p:cNvPr>
          <p:cNvSpPr/>
          <p:nvPr userDrawn="1"/>
        </p:nvSpPr>
        <p:spPr>
          <a:xfrm>
            <a:off x="8317238" y="1141827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7EBCB50-2287-483F-99E7-4453A1FA2C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37470" y="301840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D646B9A-3188-46AF-B9D7-6CB495DBEC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89032" y="114160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D3C15B-CBD9-47C5-AC8A-6E9ECDE9BF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5676" y="301840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6305711-07B8-429F-970D-B9409D44F34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17238" y="114160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F0944AF-8A90-4A55-84AA-3CF40E3BC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6A0086-5023-4EE5-9A63-15B4494E9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977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6F6B2D56-ADFB-4E93-9528-56F1FFA4D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950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357B660-4CE9-4C98-8C90-7FEF592DC96F}"/>
              </a:ext>
            </a:extLst>
          </p:cNvPr>
          <p:cNvGrpSpPr/>
          <p:nvPr userDrawn="1"/>
        </p:nvGrpSpPr>
        <p:grpSpPr>
          <a:xfrm>
            <a:off x="8903933" y="2726136"/>
            <a:ext cx="2547189" cy="2829749"/>
            <a:chOff x="8731312" y="2761479"/>
            <a:chExt cx="2547189" cy="2829749"/>
          </a:xfrm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4C8FEFC8-A5DA-415A-8AFE-619EA3B82210}"/>
                </a:ext>
              </a:extLst>
            </p:cNvPr>
            <p:cNvSpPr/>
            <p:nvPr/>
          </p:nvSpPr>
          <p:spPr>
            <a:xfrm rot="5400000">
              <a:off x="8737093" y="3934996"/>
              <a:ext cx="434710" cy="446269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75 w 2157862"/>
                <a:gd name="connsiteY8" fmla="*/ 1602472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89 w 2157862"/>
                <a:gd name="connsiteY8" fmla="*/ 2215234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2215236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cubicBezTo>
                    <a:pt x="870591" y="1266789"/>
                    <a:pt x="870594" y="1741011"/>
                    <a:pt x="870598" y="2215234"/>
                  </a:cubicBezTo>
                  <a:lnTo>
                    <a:pt x="1287289" y="2215234"/>
                  </a:lnTo>
                  <a:cubicBezTo>
                    <a:pt x="1287284" y="1741011"/>
                    <a:pt x="1287280" y="1266789"/>
                    <a:pt x="1287275" y="792566"/>
                  </a:cubicBez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6000"/>
              </a:srgbClr>
            </a:solidFill>
            <a:ln w="32586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895E151C-4097-4E44-8219-85D16C349C1F}"/>
                </a:ext>
              </a:extLst>
            </p:cNvPr>
            <p:cNvSpPr/>
            <p:nvPr/>
          </p:nvSpPr>
          <p:spPr>
            <a:xfrm rot="5400000">
              <a:off x="8737092" y="5116448"/>
              <a:ext cx="434710" cy="446269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75 w 2157862"/>
                <a:gd name="connsiteY8" fmla="*/ 1602472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89 w 2157862"/>
                <a:gd name="connsiteY8" fmla="*/ 2215234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2215236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cubicBezTo>
                    <a:pt x="870591" y="1266789"/>
                    <a:pt x="870594" y="1741011"/>
                    <a:pt x="870598" y="2215234"/>
                  </a:cubicBezTo>
                  <a:lnTo>
                    <a:pt x="1287289" y="2215234"/>
                  </a:lnTo>
                  <a:cubicBezTo>
                    <a:pt x="1287284" y="1741011"/>
                    <a:pt x="1287280" y="1266789"/>
                    <a:pt x="1287275" y="792566"/>
                  </a:cubicBez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6000"/>
              </a:srgbClr>
            </a:solidFill>
            <a:ln w="32586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8D4013F6-7C0D-42C6-AAE1-64C2C8E1D68B}"/>
                </a:ext>
              </a:extLst>
            </p:cNvPr>
            <p:cNvSpPr/>
            <p:nvPr/>
          </p:nvSpPr>
          <p:spPr>
            <a:xfrm rot="5400000">
              <a:off x="8737094" y="2777591"/>
              <a:ext cx="434710" cy="446269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75 w 2157862"/>
                <a:gd name="connsiteY8" fmla="*/ 1602472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89 w 2157862"/>
                <a:gd name="connsiteY8" fmla="*/ 2215234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2215236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cubicBezTo>
                    <a:pt x="870591" y="1266789"/>
                    <a:pt x="870594" y="1741011"/>
                    <a:pt x="870598" y="2215234"/>
                  </a:cubicBezTo>
                  <a:lnTo>
                    <a:pt x="1287289" y="2215234"/>
                  </a:lnTo>
                  <a:cubicBezTo>
                    <a:pt x="1287284" y="1741011"/>
                    <a:pt x="1287280" y="1266789"/>
                    <a:pt x="1287275" y="792566"/>
                  </a:cubicBez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6000"/>
              </a:srgbClr>
            </a:solidFill>
            <a:ln w="32586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B7B309-3375-484A-B323-9125A5AAF97D}"/>
                </a:ext>
              </a:extLst>
            </p:cNvPr>
            <p:cNvSpPr/>
            <p:nvPr/>
          </p:nvSpPr>
          <p:spPr>
            <a:xfrm>
              <a:off x="9180083" y="2761479"/>
              <a:ext cx="194636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>
                  <a:solidFill>
                    <a:prstClr val="black"/>
                  </a:solidFill>
                  <a:latin typeface="Century Gothic" panose="020B0502020202020204" pitchFamily="34" charset="0"/>
                </a:rPr>
                <a:t>Single Login</a:t>
              </a:r>
            </a:p>
            <a:p>
              <a:r>
                <a:rPr lang="en-US" sz="1300">
                  <a:solidFill>
                    <a:prstClr val="black"/>
                  </a:solidFill>
                  <a:latin typeface="Century Gothic" panose="020B0502020202020204" pitchFamily="34" charset="0"/>
                </a:rPr>
                <a:t>Search &amp; Collaborate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228D04-5C23-4788-9718-C30848BFFF27}"/>
                </a:ext>
              </a:extLst>
            </p:cNvPr>
            <p:cNvSpPr/>
            <p:nvPr/>
          </p:nvSpPr>
          <p:spPr>
            <a:xfrm>
              <a:off x="9177583" y="3902943"/>
              <a:ext cx="206498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>
                  <a:solidFill>
                    <a:prstClr val="black"/>
                  </a:solidFill>
                  <a:latin typeface="Century Gothic" panose="020B0502020202020204" pitchFamily="34" charset="0"/>
                </a:rPr>
                <a:t>Automated Data Quality Approach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1CD731-7CD6-4699-817D-CEFE31ACA657}"/>
                </a:ext>
              </a:extLst>
            </p:cNvPr>
            <p:cNvSpPr/>
            <p:nvPr/>
          </p:nvSpPr>
          <p:spPr>
            <a:xfrm>
              <a:off x="9213512" y="5098785"/>
              <a:ext cx="206498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>
                  <a:solidFill>
                    <a:prstClr val="black"/>
                  </a:solidFill>
                  <a:latin typeface="Century Gothic" panose="020B0502020202020204" pitchFamily="34" charset="0"/>
                </a:rPr>
                <a:t>Generating Insights</a:t>
              </a:r>
              <a:br>
                <a:rPr lang="en-US" sz="130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en-US" sz="1300">
                  <a:solidFill>
                    <a:prstClr val="black"/>
                  </a:solidFill>
                  <a:latin typeface="Century Gothic" panose="020B0502020202020204" pitchFamily="34" charset="0"/>
                </a:rPr>
                <a:t>Interactive Dashboards</a:t>
              </a:r>
            </a:p>
          </p:txBody>
        </p:sp>
      </p:grpSp>
      <p:sp>
        <p:nvSpPr>
          <p:cNvPr id="13" name="Rounded Rectangle 45">
            <a:extLst>
              <a:ext uri="{FF2B5EF4-FFF2-40B4-BE49-F238E27FC236}">
                <a16:creationId xmlns:a16="http://schemas.microsoft.com/office/drawing/2014/main" id="{7E53F94F-86FB-46DA-AA75-5381144CBCB8}"/>
              </a:ext>
            </a:extLst>
          </p:cNvPr>
          <p:cNvSpPr/>
          <p:nvPr userDrawn="1"/>
        </p:nvSpPr>
        <p:spPr>
          <a:xfrm>
            <a:off x="1412228" y="3330334"/>
            <a:ext cx="7518779" cy="1590788"/>
          </a:xfrm>
          <a:prstGeom prst="roundRect">
            <a:avLst>
              <a:gd name="adj" fmla="val 27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rtlCol="0" anchor="ctr"/>
          <a:lstStyle/>
          <a:p>
            <a:pPr lvl="0">
              <a:defRPr/>
            </a:pPr>
            <a:endParaRPr lang="en-US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F640EB-F1F1-46FD-B1FF-D1A71615397F}"/>
              </a:ext>
            </a:extLst>
          </p:cNvPr>
          <p:cNvGrpSpPr/>
          <p:nvPr userDrawn="1"/>
        </p:nvGrpSpPr>
        <p:grpSpPr>
          <a:xfrm>
            <a:off x="1422144" y="2739559"/>
            <a:ext cx="7508863" cy="450667"/>
            <a:chOff x="2328776" y="2693310"/>
            <a:chExt cx="7508863" cy="398844"/>
          </a:xfrm>
        </p:grpSpPr>
        <p:sp>
          <p:nvSpPr>
            <p:cNvPr id="15" name="Rounded Rectangle 51">
              <a:extLst>
                <a:ext uri="{FF2B5EF4-FFF2-40B4-BE49-F238E27FC236}">
                  <a16:creationId xmlns:a16="http://schemas.microsoft.com/office/drawing/2014/main" id="{688B95D1-B184-4B88-B396-C798989863DE}"/>
                </a:ext>
              </a:extLst>
            </p:cNvPr>
            <p:cNvSpPr/>
            <p:nvPr/>
          </p:nvSpPr>
          <p:spPr>
            <a:xfrm>
              <a:off x="2328776" y="2693311"/>
              <a:ext cx="7508863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lvl="0"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What do you want to do today?</a:t>
              </a:r>
            </a:p>
          </p:txBody>
        </p:sp>
        <p:sp>
          <p:nvSpPr>
            <p:cNvPr id="16" name="Rounded Rectangle 52">
              <a:extLst>
                <a:ext uri="{FF2B5EF4-FFF2-40B4-BE49-F238E27FC236}">
                  <a16:creationId xmlns:a16="http://schemas.microsoft.com/office/drawing/2014/main" id="{6CBBC937-6BE6-4627-8F26-04696EB76015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FA6C1A-EA09-4C69-A8C3-824A23C1CA48}"/>
              </a:ext>
            </a:extLst>
          </p:cNvPr>
          <p:cNvGrpSpPr/>
          <p:nvPr userDrawn="1"/>
        </p:nvGrpSpPr>
        <p:grpSpPr>
          <a:xfrm>
            <a:off x="1572587" y="3499575"/>
            <a:ext cx="1695776" cy="674642"/>
            <a:chOff x="2328776" y="2693310"/>
            <a:chExt cx="1695776" cy="597063"/>
          </a:xfrm>
        </p:grpSpPr>
        <p:sp>
          <p:nvSpPr>
            <p:cNvPr id="18" name="Rounded Rectangle 54">
              <a:extLst>
                <a:ext uri="{FF2B5EF4-FFF2-40B4-BE49-F238E27FC236}">
                  <a16:creationId xmlns:a16="http://schemas.microsoft.com/office/drawing/2014/main" id="{301DF64D-4394-4918-BE81-1B81529FEC21}"/>
                </a:ext>
              </a:extLst>
            </p:cNvPr>
            <p:cNvSpPr/>
            <p:nvPr/>
          </p:nvSpPr>
          <p:spPr>
            <a:xfrm>
              <a:off x="2328778" y="2693311"/>
              <a:ext cx="1695774" cy="597062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lvl="0"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Audience</a:t>
              </a:r>
            </a:p>
            <a:p>
              <a:pPr>
                <a:defRPr/>
              </a:pPr>
              <a:r>
                <a:rPr lang="en-US" sz="1000">
                  <a:solidFill>
                    <a:schemeClr val="tx1"/>
                  </a:solidFill>
                  <a:latin typeface="Century Gothic" panose="020B0502020202020204" pitchFamily="34" charset="0"/>
                </a:rPr>
                <a:t>Targeting capabilities</a:t>
              </a:r>
            </a:p>
          </p:txBody>
        </p:sp>
        <p:sp>
          <p:nvSpPr>
            <p:cNvPr id="19" name="Rounded Rectangle 55">
              <a:extLst>
                <a:ext uri="{FF2B5EF4-FFF2-40B4-BE49-F238E27FC236}">
                  <a16:creationId xmlns:a16="http://schemas.microsoft.com/office/drawing/2014/main" id="{0FDBE993-A7F7-4C39-9D42-CB046B2B84B8}"/>
                </a:ext>
              </a:extLst>
            </p:cNvPr>
            <p:cNvSpPr/>
            <p:nvPr/>
          </p:nvSpPr>
          <p:spPr>
            <a:xfrm flipH="1">
              <a:off x="2328776" y="2693310"/>
              <a:ext cx="45719" cy="597062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B49984-08E2-482F-BF19-3432C36E150B}"/>
              </a:ext>
            </a:extLst>
          </p:cNvPr>
          <p:cNvGrpSpPr/>
          <p:nvPr userDrawn="1"/>
        </p:nvGrpSpPr>
        <p:grpSpPr>
          <a:xfrm>
            <a:off x="3429704" y="3499574"/>
            <a:ext cx="1604338" cy="674642"/>
            <a:chOff x="2328776" y="2693310"/>
            <a:chExt cx="1604338" cy="597063"/>
          </a:xfrm>
        </p:grpSpPr>
        <p:sp>
          <p:nvSpPr>
            <p:cNvPr id="21" name="Rounded Rectangle 57">
              <a:extLst>
                <a:ext uri="{FF2B5EF4-FFF2-40B4-BE49-F238E27FC236}">
                  <a16:creationId xmlns:a16="http://schemas.microsoft.com/office/drawing/2014/main" id="{E479A1A5-8D29-4DFB-AF39-0956A430A61E}"/>
                </a:ext>
              </a:extLst>
            </p:cNvPr>
            <p:cNvSpPr/>
            <p:nvPr/>
          </p:nvSpPr>
          <p:spPr>
            <a:xfrm>
              <a:off x="2328778" y="2693311"/>
              <a:ext cx="1604336" cy="597062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Quant</a:t>
              </a:r>
            </a:p>
            <a:p>
              <a:pPr>
                <a:defRPr/>
              </a:pPr>
              <a:r>
                <a:rPr lang="en-US" sz="1000">
                  <a:solidFill>
                    <a:schemeClr val="tx1"/>
                  </a:solidFill>
                  <a:latin typeface="Century Gothic" panose="020B0502020202020204" pitchFamily="34" charset="0"/>
                </a:rPr>
                <a:t>Scripting capabilities</a:t>
              </a:r>
            </a:p>
          </p:txBody>
        </p:sp>
        <p:sp>
          <p:nvSpPr>
            <p:cNvPr id="22" name="Rounded Rectangle 58">
              <a:extLst>
                <a:ext uri="{FF2B5EF4-FFF2-40B4-BE49-F238E27FC236}">
                  <a16:creationId xmlns:a16="http://schemas.microsoft.com/office/drawing/2014/main" id="{EB3EC301-5962-436A-8B45-29D77FE73E8F}"/>
                </a:ext>
              </a:extLst>
            </p:cNvPr>
            <p:cNvSpPr/>
            <p:nvPr/>
          </p:nvSpPr>
          <p:spPr>
            <a:xfrm flipH="1">
              <a:off x="2328776" y="2693310"/>
              <a:ext cx="45719" cy="597062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CE4EDB-5775-46D1-8F85-B0DCB684CCF6}"/>
              </a:ext>
            </a:extLst>
          </p:cNvPr>
          <p:cNvGrpSpPr/>
          <p:nvPr userDrawn="1"/>
        </p:nvGrpSpPr>
        <p:grpSpPr>
          <a:xfrm>
            <a:off x="5191582" y="3499575"/>
            <a:ext cx="2228602" cy="674642"/>
            <a:chOff x="2328776" y="2693310"/>
            <a:chExt cx="2228602" cy="597063"/>
          </a:xfrm>
        </p:grpSpPr>
        <p:sp>
          <p:nvSpPr>
            <p:cNvPr id="24" name="Rounded Rectangle 60">
              <a:extLst>
                <a:ext uri="{FF2B5EF4-FFF2-40B4-BE49-F238E27FC236}">
                  <a16:creationId xmlns:a16="http://schemas.microsoft.com/office/drawing/2014/main" id="{B9DBF026-C61C-41F6-93FD-921862A0E055}"/>
                </a:ext>
              </a:extLst>
            </p:cNvPr>
            <p:cNvSpPr/>
            <p:nvPr/>
          </p:nvSpPr>
          <p:spPr>
            <a:xfrm>
              <a:off x="2328778" y="2693311"/>
              <a:ext cx="2228600" cy="597062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lvl="0"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Automated Insights</a:t>
              </a:r>
            </a:p>
            <a:p>
              <a:pPr>
                <a:defRPr/>
              </a:pPr>
              <a:r>
                <a:rPr lang="en-US" sz="1000">
                  <a:solidFill>
                    <a:schemeClr val="tx1"/>
                  </a:solidFill>
                  <a:latin typeface="Century Gothic" panose="020B0502020202020204" pitchFamily="34" charset="0"/>
                </a:rPr>
                <a:t>Templated solutions</a:t>
              </a:r>
            </a:p>
          </p:txBody>
        </p:sp>
        <p:sp>
          <p:nvSpPr>
            <p:cNvPr id="25" name="Rounded Rectangle 61">
              <a:extLst>
                <a:ext uri="{FF2B5EF4-FFF2-40B4-BE49-F238E27FC236}">
                  <a16:creationId xmlns:a16="http://schemas.microsoft.com/office/drawing/2014/main" id="{82C35110-8009-4202-93B5-DB463C0FEEE7}"/>
                </a:ext>
              </a:extLst>
            </p:cNvPr>
            <p:cNvSpPr/>
            <p:nvPr/>
          </p:nvSpPr>
          <p:spPr>
            <a:xfrm flipH="1">
              <a:off x="2328776" y="2693310"/>
              <a:ext cx="45719" cy="597062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0BFD3E-0848-4CFF-A9D6-27801066C7A6}"/>
              </a:ext>
            </a:extLst>
          </p:cNvPr>
          <p:cNvGrpSpPr/>
          <p:nvPr userDrawn="1"/>
        </p:nvGrpSpPr>
        <p:grpSpPr>
          <a:xfrm>
            <a:off x="7577726" y="3499574"/>
            <a:ext cx="1201665" cy="674642"/>
            <a:chOff x="2328776" y="2693310"/>
            <a:chExt cx="1201665" cy="597063"/>
          </a:xfrm>
        </p:grpSpPr>
        <p:sp>
          <p:nvSpPr>
            <p:cNvPr id="27" name="Rounded Rectangle 63">
              <a:extLst>
                <a:ext uri="{FF2B5EF4-FFF2-40B4-BE49-F238E27FC236}">
                  <a16:creationId xmlns:a16="http://schemas.microsoft.com/office/drawing/2014/main" id="{62BB7A6E-DD18-4A58-8760-8E6100810EA1}"/>
                </a:ext>
              </a:extLst>
            </p:cNvPr>
            <p:cNvSpPr/>
            <p:nvPr/>
          </p:nvSpPr>
          <p:spPr>
            <a:xfrm>
              <a:off x="2328778" y="2693311"/>
              <a:ext cx="1201663" cy="597062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Qual</a:t>
              </a:r>
            </a:p>
            <a:p>
              <a:pPr>
                <a:defRPr/>
              </a:pPr>
              <a:r>
                <a:rPr lang="en-US" sz="1000">
                  <a:solidFill>
                    <a:schemeClr val="tx1"/>
                  </a:solidFill>
                  <a:latin typeface="Century Gothic" panose="020B0502020202020204" pitchFamily="34" charset="0"/>
                </a:rPr>
                <a:t>Live discussion</a:t>
              </a:r>
            </a:p>
          </p:txBody>
        </p:sp>
        <p:sp>
          <p:nvSpPr>
            <p:cNvPr id="28" name="Rounded Rectangle 64">
              <a:extLst>
                <a:ext uri="{FF2B5EF4-FFF2-40B4-BE49-F238E27FC236}">
                  <a16:creationId xmlns:a16="http://schemas.microsoft.com/office/drawing/2014/main" id="{5560BCF2-B424-4423-BED7-5B3A0454F119}"/>
                </a:ext>
              </a:extLst>
            </p:cNvPr>
            <p:cNvSpPr/>
            <p:nvPr/>
          </p:nvSpPr>
          <p:spPr>
            <a:xfrm flipH="1">
              <a:off x="2328776" y="2693310"/>
              <a:ext cx="45719" cy="597062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B2097F-385E-4EDE-BD89-8BCDB2B33FED}"/>
              </a:ext>
            </a:extLst>
          </p:cNvPr>
          <p:cNvGrpSpPr/>
          <p:nvPr userDrawn="1"/>
        </p:nvGrpSpPr>
        <p:grpSpPr>
          <a:xfrm>
            <a:off x="1422143" y="5066603"/>
            <a:ext cx="7518778" cy="450667"/>
            <a:chOff x="2328777" y="2693310"/>
            <a:chExt cx="7518778" cy="398844"/>
          </a:xfrm>
        </p:grpSpPr>
        <p:sp>
          <p:nvSpPr>
            <p:cNvPr id="30" name="Rounded Rectangle 66">
              <a:extLst>
                <a:ext uri="{FF2B5EF4-FFF2-40B4-BE49-F238E27FC236}">
                  <a16:creationId xmlns:a16="http://schemas.microsoft.com/office/drawing/2014/main" id="{77DFF479-AB59-4AE8-91FB-8F47173A74FE}"/>
                </a:ext>
              </a:extLst>
            </p:cNvPr>
            <p:cNvSpPr/>
            <p:nvPr/>
          </p:nvSpPr>
          <p:spPr>
            <a:xfrm>
              <a:off x="2328777" y="2693311"/>
              <a:ext cx="7518778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lvl="0"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Data Visualization &amp; Analytics</a:t>
              </a:r>
            </a:p>
          </p:txBody>
        </p:sp>
        <p:sp>
          <p:nvSpPr>
            <p:cNvPr id="31" name="Rounded Rectangle 67">
              <a:extLst>
                <a:ext uri="{FF2B5EF4-FFF2-40B4-BE49-F238E27FC236}">
                  <a16:creationId xmlns:a16="http://schemas.microsoft.com/office/drawing/2014/main" id="{C79618C1-BF47-4DB3-9F85-8E7BA72A35ED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Freeform 35">
            <a:extLst>
              <a:ext uri="{FF2B5EF4-FFF2-40B4-BE49-F238E27FC236}">
                <a16:creationId xmlns:a16="http://schemas.microsoft.com/office/drawing/2014/main" id="{BCD126E0-0A06-43C5-A1BB-E78B5B0036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483;p43">
            <a:extLst>
              <a:ext uri="{FF2B5EF4-FFF2-40B4-BE49-F238E27FC236}">
                <a16:creationId xmlns:a16="http://schemas.microsoft.com/office/drawing/2014/main" id="{12654994-2B53-47A9-B5FA-F1AF86AEFF5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2DDC85-2D2F-4B21-9D17-1CB2E43DB061}"/>
              </a:ext>
            </a:extLst>
          </p:cNvPr>
          <p:cNvSpPr txBox="1">
            <a:spLocks/>
          </p:cNvSpPr>
          <p:nvPr userDrawn="1"/>
        </p:nvSpPr>
        <p:spPr>
          <a:xfrm>
            <a:off x="650059" y="776064"/>
            <a:ext cx="6462667" cy="11254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600" spc="0">
                <a:latin typeface="Century Gothic" panose="020B0502020202020204" pitchFamily="34" charset="0"/>
              </a:rPr>
              <a:t>End-to-End Solutions </a:t>
            </a:r>
            <a:br>
              <a:rPr lang="en-US" sz="3600" spc="0">
                <a:latin typeface="Century Gothic" panose="020B0502020202020204" pitchFamily="34" charset="0"/>
              </a:rPr>
            </a:br>
            <a:r>
              <a:rPr lang="en-US" sz="3600" b="0" spc="0">
                <a:latin typeface="Century Gothic" panose="020B0502020202020204" pitchFamily="34" charset="0"/>
              </a:rPr>
              <a:t>Market Research Tech Stack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F970F8-BF49-4AE8-BA13-56BC5FFE5498}"/>
              </a:ext>
            </a:extLst>
          </p:cNvPr>
          <p:cNvGrpSpPr/>
          <p:nvPr userDrawn="1"/>
        </p:nvGrpSpPr>
        <p:grpSpPr>
          <a:xfrm rot="16200000">
            <a:off x="67350" y="3908572"/>
            <a:ext cx="1790318" cy="531286"/>
            <a:chOff x="2821892" y="4051962"/>
            <a:chExt cx="3171657" cy="941207"/>
          </a:xfrm>
        </p:grpSpPr>
        <p:pic>
          <p:nvPicPr>
            <p:cNvPr id="37" name="Picture 3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F441B2-0513-4E1D-A165-F233EFB5F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6690" y="4327045"/>
              <a:ext cx="2896859" cy="398843"/>
            </a:xfrm>
            <a:prstGeom prst="rect">
              <a:avLst/>
            </a:prstGeom>
          </p:spPr>
        </p:pic>
        <p:pic>
          <p:nvPicPr>
            <p:cNvPr id="38" name="Google Shape;483;p43">
              <a:extLst>
                <a:ext uri="{FF2B5EF4-FFF2-40B4-BE49-F238E27FC236}">
                  <a16:creationId xmlns:a16="http://schemas.microsoft.com/office/drawing/2014/main" id="{82D034DF-F0E5-4A1B-BBED-0DB81AB8B2FC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1892" y="4051962"/>
              <a:ext cx="2348063" cy="9412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95E97A-BF31-44DC-82E1-5C56F71F24DB}"/>
              </a:ext>
            </a:extLst>
          </p:cNvPr>
          <p:cNvGrpSpPr/>
          <p:nvPr userDrawn="1"/>
        </p:nvGrpSpPr>
        <p:grpSpPr>
          <a:xfrm>
            <a:off x="1570042" y="4305068"/>
            <a:ext cx="7206802" cy="450666"/>
            <a:chOff x="2328777" y="2693310"/>
            <a:chExt cx="7206802" cy="398843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3596837C-360C-4040-8103-3432B264FDB5}"/>
                </a:ext>
              </a:extLst>
            </p:cNvPr>
            <p:cNvSpPr/>
            <p:nvPr/>
          </p:nvSpPr>
          <p:spPr>
            <a:xfrm>
              <a:off x="2328777" y="2693310"/>
              <a:ext cx="7206802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lvl="0">
                <a:defRPr/>
              </a:pPr>
              <a:r>
                <a:rPr lang="en-US" sz="1600">
                  <a:solidFill>
                    <a:schemeClr val="tx1"/>
                  </a:solidFill>
                  <a:latin typeface="Century Gothic" panose="020B0502020202020204" pitchFamily="34" charset="0"/>
                </a:rPr>
                <a:t>Enterprise Community</a:t>
              </a:r>
            </a:p>
          </p:txBody>
        </p:sp>
        <p:sp>
          <p:nvSpPr>
            <p:cNvPr id="41" name="Rounded Rectangle 26">
              <a:extLst>
                <a:ext uri="{FF2B5EF4-FFF2-40B4-BE49-F238E27FC236}">
                  <a16:creationId xmlns:a16="http://schemas.microsoft.com/office/drawing/2014/main" id="{53AA1F57-7133-4826-A4EE-AD4AEE52A66B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F77178-B184-43CA-8A4E-071E270D0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053552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8">
            <a:extLst>
              <a:ext uri="{FF2B5EF4-FFF2-40B4-BE49-F238E27FC236}">
                <a16:creationId xmlns:a16="http://schemas.microsoft.com/office/drawing/2014/main" id="{8D71A166-9A5B-4862-9995-76F714235178}"/>
              </a:ext>
            </a:extLst>
          </p:cNvPr>
          <p:cNvSpPr/>
          <p:nvPr userDrawn="1"/>
        </p:nvSpPr>
        <p:spPr>
          <a:xfrm rot="8100000">
            <a:off x="7630376" y="2590768"/>
            <a:ext cx="478181" cy="2277013"/>
          </a:xfrm>
          <a:custGeom>
            <a:avLst/>
            <a:gdLst>
              <a:gd name="connsiteX0" fmla="*/ 0 w 478181"/>
              <a:gd name="connsiteY0" fmla="*/ 237706 h 2277013"/>
              <a:gd name="connsiteX1" fmla="*/ 173766 w 478181"/>
              <a:gd name="connsiteY1" fmla="*/ 64891 h 2277013"/>
              <a:gd name="connsiteX2" fmla="*/ 192922 w 478181"/>
              <a:gd name="connsiteY2" fmla="*/ 45850 h 2277013"/>
              <a:gd name="connsiteX3" fmla="*/ 219978 w 478181"/>
              <a:gd name="connsiteY3" fmla="*/ 19041 h 2277013"/>
              <a:gd name="connsiteX4" fmla="*/ 239048 w 478181"/>
              <a:gd name="connsiteY4" fmla="*/ 0 h 2277013"/>
              <a:gd name="connsiteX5" fmla="*/ 258203 w 478181"/>
              <a:gd name="connsiteY5" fmla="*/ 19040 h 2277013"/>
              <a:gd name="connsiteX6" fmla="*/ 285259 w 478181"/>
              <a:gd name="connsiteY6" fmla="*/ 45851 h 2277013"/>
              <a:gd name="connsiteX7" fmla="*/ 304328 w 478181"/>
              <a:gd name="connsiteY7" fmla="*/ 64891 h 2277013"/>
              <a:gd name="connsiteX8" fmla="*/ 478181 w 478181"/>
              <a:gd name="connsiteY8" fmla="*/ 237707 h 2277013"/>
              <a:gd name="connsiteX9" fmla="*/ 412901 w 478181"/>
              <a:gd name="connsiteY9" fmla="*/ 302597 h 2277013"/>
              <a:gd name="connsiteX10" fmla="*/ 289566 w 478181"/>
              <a:gd name="connsiteY10" fmla="*/ 179918 h 2277013"/>
              <a:gd name="connsiteX11" fmla="*/ 289566 w 478181"/>
              <a:gd name="connsiteY11" fmla="*/ 2277013 h 2277013"/>
              <a:gd name="connsiteX12" fmla="*/ 195194 w 478181"/>
              <a:gd name="connsiteY12" fmla="*/ 2277012 h 2277013"/>
              <a:gd name="connsiteX13" fmla="*/ 195193 w 478181"/>
              <a:gd name="connsiteY13" fmla="*/ 355108 h 2277013"/>
              <a:gd name="connsiteX14" fmla="*/ 192922 w 478181"/>
              <a:gd name="connsiteY14" fmla="*/ 355108 h 2277013"/>
              <a:gd name="connsiteX15" fmla="*/ 192922 w 478181"/>
              <a:gd name="connsiteY15" fmla="*/ 175632 h 2277013"/>
              <a:gd name="connsiteX16" fmla="*/ 65194 w 478181"/>
              <a:gd name="connsiteY16" fmla="*/ 302598 h 227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8181" h="2277013">
                <a:moveTo>
                  <a:pt x="0" y="237706"/>
                </a:moveTo>
                <a:lnTo>
                  <a:pt x="173766" y="64891"/>
                </a:lnTo>
                <a:lnTo>
                  <a:pt x="192922" y="45850"/>
                </a:lnTo>
                <a:lnTo>
                  <a:pt x="219978" y="19041"/>
                </a:lnTo>
                <a:lnTo>
                  <a:pt x="239048" y="0"/>
                </a:lnTo>
                <a:lnTo>
                  <a:pt x="258203" y="19040"/>
                </a:lnTo>
                <a:lnTo>
                  <a:pt x="285259" y="45851"/>
                </a:lnTo>
                <a:lnTo>
                  <a:pt x="304328" y="64891"/>
                </a:lnTo>
                <a:lnTo>
                  <a:pt x="478181" y="237707"/>
                </a:lnTo>
                <a:lnTo>
                  <a:pt x="412901" y="302597"/>
                </a:lnTo>
                <a:lnTo>
                  <a:pt x="289566" y="179918"/>
                </a:lnTo>
                <a:lnTo>
                  <a:pt x="289566" y="2277013"/>
                </a:lnTo>
                <a:lnTo>
                  <a:pt x="195194" y="2277012"/>
                </a:lnTo>
                <a:lnTo>
                  <a:pt x="195193" y="355108"/>
                </a:lnTo>
                <a:lnTo>
                  <a:pt x="192922" y="355108"/>
                </a:lnTo>
                <a:lnTo>
                  <a:pt x="192922" y="175632"/>
                </a:lnTo>
                <a:lnTo>
                  <a:pt x="65194" y="302598"/>
                </a:lnTo>
                <a:close/>
              </a:path>
            </a:pathLst>
          </a:custGeom>
          <a:solidFill>
            <a:srgbClr val="003399">
              <a:alpha val="8000"/>
            </a:srgbClr>
          </a:solidFill>
          <a:ln w="3258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49">
            <a:extLst>
              <a:ext uri="{FF2B5EF4-FFF2-40B4-BE49-F238E27FC236}">
                <a16:creationId xmlns:a16="http://schemas.microsoft.com/office/drawing/2014/main" id="{887C2AA1-7EF0-431A-8022-AE7CB575D3F9}"/>
              </a:ext>
            </a:extLst>
          </p:cNvPr>
          <p:cNvSpPr/>
          <p:nvPr userDrawn="1"/>
        </p:nvSpPr>
        <p:spPr>
          <a:xfrm rot="2700000">
            <a:off x="7641165" y="1939443"/>
            <a:ext cx="478181" cy="2277013"/>
          </a:xfrm>
          <a:custGeom>
            <a:avLst/>
            <a:gdLst>
              <a:gd name="connsiteX0" fmla="*/ 0 w 478181"/>
              <a:gd name="connsiteY0" fmla="*/ 237706 h 2277013"/>
              <a:gd name="connsiteX1" fmla="*/ 173766 w 478181"/>
              <a:gd name="connsiteY1" fmla="*/ 64891 h 2277013"/>
              <a:gd name="connsiteX2" fmla="*/ 192922 w 478181"/>
              <a:gd name="connsiteY2" fmla="*/ 45850 h 2277013"/>
              <a:gd name="connsiteX3" fmla="*/ 219978 w 478181"/>
              <a:gd name="connsiteY3" fmla="*/ 19041 h 2277013"/>
              <a:gd name="connsiteX4" fmla="*/ 239048 w 478181"/>
              <a:gd name="connsiteY4" fmla="*/ 0 h 2277013"/>
              <a:gd name="connsiteX5" fmla="*/ 258203 w 478181"/>
              <a:gd name="connsiteY5" fmla="*/ 19040 h 2277013"/>
              <a:gd name="connsiteX6" fmla="*/ 285259 w 478181"/>
              <a:gd name="connsiteY6" fmla="*/ 45851 h 2277013"/>
              <a:gd name="connsiteX7" fmla="*/ 304328 w 478181"/>
              <a:gd name="connsiteY7" fmla="*/ 64891 h 2277013"/>
              <a:gd name="connsiteX8" fmla="*/ 478181 w 478181"/>
              <a:gd name="connsiteY8" fmla="*/ 237707 h 2277013"/>
              <a:gd name="connsiteX9" fmla="*/ 412901 w 478181"/>
              <a:gd name="connsiteY9" fmla="*/ 302597 h 2277013"/>
              <a:gd name="connsiteX10" fmla="*/ 289566 w 478181"/>
              <a:gd name="connsiteY10" fmla="*/ 179918 h 2277013"/>
              <a:gd name="connsiteX11" fmla="*/ 289566 w 478181"/>
              <a:gd name="connsiteY11" fmla="*/ 2277013 h 2277013"/>
              <a:gd name="connsiteX12" fmla="*/ 195194 w 478181"/>
              <a:gd name="connsiteY12" fmla="*/ 2277012 h 2277013"/>
              <a:gd name="connsiteX13" fmla="*/ 195193 w 478181"/>
              <a:gd name="connsiteY13" fmla="*/ 355108 h 2277013"/>
              <a:gd name="connsiteX14" fmla="*/ 192922 w 478181"/>
              <a:gd name="connsiteY14" fmla="*/ 355108 h 2277013"/>
              <a:gd name="connsiteX15" fmla="*/ 192922 w 478181"/>
              <a:gd name="connsiteY15" fmla="*/ 175632 h 2277013"/>
              <a:gd name="connsiteX16" fmla="*/ 65194 w 478181"/>
              <a:gd name="connsiteY16" fmla="*/ 302598 h 227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8181" h="2277013">
                <a:moveTo>
                  <a:pt x="0" y="237706"/>
                </a:moveTo>
                <a:lnTo>
                  <a:pt x="173766" y="64891"/>
                </a:lnTo>
                <a:lnTo>
                  <a:pt x="192922" y="45850"/>
                </a:lnTo>
                <a:lnTo>
                  <a:pt x="219978" y="19041"/>
                </a:lnTo>
                <a:lnTo>
                  <a:pt x="239048" y="0"/>
                </a:lnTo>
                <a:lnTo>
                  <a:pt x="258203" y="19040"/>
                </a:lnTo>
                <a:lnTo>
                  <a:pt x="285259" y="45851"/>
                </a:lnTo>
                <a:lnTo>
                  <a:pt x="304328" y="64891"/>
                </a:lnTo>
                <a:lnTo>
                  <a:pt x="478181" y="237707"/>
                </a:lnTo>
                <a:lnTo>
                  <a:pt x="412901" y="302597"/>
                </a:lnTo>
                <a:lnTo>
                  <a:pt x="289566" y="179918"/>
                </a:lnTo>
                <a:lnTo>
                  <a:pt x="289566" y="2277013"/>
                </a:lnTo>
                <a:lnTo>
                  <a:pt x="195194" y="2277012"/>
                </a:lnTo>
                <a:lnTo>
                  <a:pt x="195193" y="355108"/>
                </a:lnTo>
                <a:lnTo>
                  <a:pt x="192922" y="355108"/>
                </a:lnTo>
                <a:lnTo>
                  <a:pt x="192922" y="175632"/>
                </a:lnTo>
                <a:lnTo>
                  <a:pt x="65194" y="302598"/>
                </a:lnTo>
                <a:close/>
              </a:path>
            </a:pathLst>
          </a:custGeom>
          <a:solidFill>
            <a:srgbClr val="003399">
              <a:alpha val="8000"/>
            </a:srgbClr>
          </a:solidFill>
          <a:ln w="3258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50">
            <a:extLst>
              <a:ext uri="{FF2B5EF4-FFF2-40B4-BE49-F238E27FC236}">
                <a16:creationId xmlns:a16="http://schemas.microsoft.com/office/drawing/2014/main" id="{528DD635-8D72-4418-9D74-8A534A24F394}"/>
              </a:ext>
            </a:extLst>
          </p:cNvPr>
          <p:cNvSpPr/>
          <p:nvPr userDrawn="1"/>
        </p:nvSpPr>
        <p:spPr>
          <a:xfrm rot="5400000">
            <a:off x="7661971" y="2160819"/>
            <a:ext cx="478181" cy="2560548"/>
          </a:xfrm>
          <a:custGeom>
            <a:avLst/>
            <a:gdLst>
              <a:gd name="connsiteX0" fmla="*/ 0 w 478181"/>
              <a:gd name="connsiteY0" fmla="*/ 237706 h 2560548"/>
              <a:gd name="connsiteX1" fmla="*/ 173767 w 478181"/>
              <a:gd name="connsiteY1" fmla="*/ 64891 h 2560548"/>
              <a:gd name="connsiteX2" fmla="*/ 192922 w 478181"/>
              <a:gd name="connsiteY2" fmla="*/ 45850 h 2560548"/>
              <a:gd name="connsiteX3" fmla="*/ 219979 w 478181"/>
              <a:gd name="connsiteY3" fmla="*/ 19040 h 2560548"/>
              <a:gd name="connsiteX4" fmla="*/ 239047 w 478181"/>
              <a:gd name="connsiteY4" fmla="*/ 0 h 2560548"/>
              <a:gd name="connsiteX5" fmla="*/ 258202 w 478181"/>
              <a:gd name="connsiteY5" fmla="*/ 19040 h 2560548"/>
              <a:gd name="connsiteX6" fmla="*/ 285260 w 478181"/>
              <a:gd name="connsiteY6" fmla="*/ 45850 h 2560548"/>
              <a:gd name="connsiteX7" fmla="*/ 304328 w 478181"/>
              <a:gd name="connsiteY7" fmla="*/ 64891 h 2560548"/>
              <a:gd name="connsiteX8" fmla="*/ 478181 w 478181"/>
              <a:gd name="connsiteY8" fmla="*/ 237706 h 2560548"/>
              <a:gd name="connsiteX9" fmla="*/ 412901 w 478181"/>
              <a:gd name="connsiteY9" fmla="*/ 302597 h 2560548"/>
              <a:gd name="connsiteX10" fmla="*/ 285260 w 478181"/>
              <a:gd name="connsiteY10" fmla="*/ 175632 h 2560548"/>
              <a:gd name="connsiteX11" fmla="*/ 285260 w 478181"/>
              <a:gd name="connsiteY11" fmla="*/ 355108 h 2560548"/>
              <a:gd name="connsiteX12" fmla="*/ 286130 w 478181"/>
              <a:gd name="connsiteY12" fmla="*/ 355108 h 2560548"/>
              <a:gd name="connsiteX13" fmla="*/ 286130 w 478181"/>
              <a:gd name="connsiteY13" fmla="*/ 2560548 h 2560548"/>
              <a:gd name="connsiteX14" fmla="*/ 191757 w 478181"/>
              <a:gd name="connsiteY14" fmla="*/ 2560548 h 2560548"/>
              <a:gd name="connsiteX15" fmla="*/ 191757 w 478181"/>
              <a:gd name="connsiteY15" fmla="*/ 355108 h 2560548"/>
              <a:gd name="connsiteX16" fmla="*/ 192922 w 478181"/>
              <a:gd name="connsiteY16" fmla="*/ 355108 h 2560548"/>
              <a:gd name="connsiteX17" fmla="*/ 192922 w 478181"/>
              <a:gd name="connsiteY17" fmla="*/ 175632 h 2560548"/>
              <a:gd name="connsiteX18" fmla="*/ 65195 w 478181"/>
              <a:gd name="connsiteY18" fmla="*/ 302597 h 256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8181" h="2560548">
                <a:moveTo>
                  <a:pt x="0" y="237706"/>
                </a:moveTo>
                <a:lnTo>
                  <a:pt x="173767" y="64891"/>
                </a:lnTo>
                <a:lnTo>
                  <a:pt x="192922" y="45850"/>
                </a:lnTo>
                <a:lnTo>
                  <a:pt x="219979" y="19040"/>
                </a:lnTo>
                <a:lnTo>
                  <a:pt x="239047" y="0"/>
                </a:lnTo>
                <a:lnTo>
                  <a:pt x="258202" y="19040"/>
                </a:lnTo>
                <a:lnTo>
                  <a:pt x="285260" y="45850"/>
                </a:lnTo>
                <a:lnTo>
                  <a:pt x="304328" y="64891"/>
                </a:lnTo>
                <a:lnTo>
                  <a:pt x="478181" y="237706"/>
                </a:lnTo>
                <a:lnTo>
                  <a:pt x="412901" y="302597"/>
                </a:lnTo>
                <a:lnTo>
                  <a:pt x="285260" y="175632"/>
                </a:lnTo>
                <a:lnTo>
                  <a:pt x="285260" y="355108"/>
                </a:lnTo>
                <a:lnTo>
                  <a:pt x="286130" y="355108"/>
                </a:lnTo>
                <a:lnTo>
                  <a:pt x="286130" y="2560548"/>
                </a:lnTo>
                <a:lnTo>
                  <a:pt x="191757" y="2560548"/>
                </a:lnTo>
                <a:lnTo>
                  <a:pt x="191757" y="355108"/>
                </a:lnTo>
                <a:lnTo>
                  <a:pt x="192922" y="355108"/>
                </a:lnTo>
                <a:lnTo>
                  <a:pt x="192922" y="175632"/>
                </a:lnTo>
                <a:lnTo>
                  <a:pt x="65195" y="302597"/>
                </a:lnTo>
                <a:close/>
              </a:path>
            </a:pathLst>
          </a:custGeom>
          <a:solidFill>
            <a:srgbClr val="003399">
              <a:alpha val="8000"/>
            </a:srgbClr>
          </a:solidFill>
          <a:ln w="32586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5">
            <a:extLst>
              <a:ext uri="{FF2B5EF4-FFF2-40B4-BE49-F238E27FC236}">
                <a16:creationId xmlns:a16="http://schemas.microsoft.com/office/drawing/2014/main" id="{D24666C8-3897-4927-97B6-D9F81A80BA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55CBF-D638-4704-8BDB-7E47946CBB75}"/>
              </a:ext>
            </a:extLst>
          </p:cNvPr>
          <p:cNvSpPr txBox="1">
            <a:spLocks/>
          </p:cNvSpPr>
          <p:nvPr userDrawn="1"/>
        </p:nvSpPr>
        <p:spPr>
          <a:xfrm>
            <a:off x="650060" y="1866899"/>
            <a:ext cx="3255315" cy="16323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 holistic approach is essential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A193EB-0A9F-4E95-A997-A0F888A3A881}"/>
              </a:ext>
            </a:extLst>
          </p:cNvPr>
          <p:cNvGrpSpPr/>
          <p:nvPr userDrawn="1"/>
        </p:nvGrpSpPr>
        <p:grpSpPr>
          <a:xfrm>
            <a:off x="4400788" y="1779323"/>
            <a:ext cx="2116941" cy="450667"/>
            <a:chOff x="2328777" y="2693310"/>
            <a:chExt cx="2116941" cy="398844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8B58BEF3-750A-4384-B37F-AF4CD7E64090}"/>
                </a:ext>
              </a:extLst>
            </p:cNvPr>
            <p:cNvSpPr/>
            <p:nvPr/>
          </p:nvSpPr>
          <p:spPr>
            <a:xfrm>
              <a:off x="2328778" y="2693311"/>
              <a:ext cx="2116940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Brand knowledge </a:t>
              </a:r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FC6B36A1-A991-4931-A282-19C2E6CEA61C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CD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E14359-CF83-4573-8484-B66BF0745067}"/>
              </a:ext>
            </a:extLst>
          </p:cNvPr>
          <p:cNvGrpSpPr/>
          <p:nvPr userDrawn="1"/>
        </p:nvGrpSpPr>
        <p:grpSpPr>
          <a:xfrm>
            <a:off x="4232437" y="2482720"/>
            <a:ext cx="2114228" cy="450667"/>
            <a:chOff x="2328777" y="2693310"/>
            <a:chExt cx="2114228" cy="398844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A8E4D39C-3409-49EA-9678-F1F0846CB945}"/>
                </a:ext>
              </a:extLst>
            </p:cNvPr>
            <p:cNvSpPr/>
            <p:nvPr/>
          </p:nvSpPr>
          <p:spPr>
            <a:xfrm>
              <a:off x="2328777" y="2693311"/>
              <a:ext cx="2114228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Brand equity</a:t>
              </a:r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:a16="http://schemas.microsoft.com/office/drawing/2014/main" id="{0CE7CCE3-9466-485F-85DA-2673090BBCAC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F30443-831D-4A71-9D45-A3C115C996BF}"/>
              </a:ext>
            </a:extLst>
          </p:cNvPr>
          <p:cNvGrpSpPr/>
          <p:nvPr userDrawn="1"/>
        </p:nvGrpSpPr>
        <p:grpSpPr>
          <a:xfrm>
            <a:off x="4102572" y="3186117"/>
            <a:ext cx="2114229" cy="450667"/>
            <a:chOff x="2328777" y="2693310"/>
            <a:chExt cx="2114229" cy="398844"/>
          </a:xfrm>
        </p:grpSpPr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8F2590E6-DD72-4B8C-B6DC-5E0A5D71C15A}"/>
                </a:ext>
              </a:extLst>
            </p:cNvPr>
            <p:cNvSpPr/>
            <p:nvPr/>
          </p:nvSpPr>
          <p:spPr>
            <a:xfrm>
              <a:off x="2328777" y="2693311"/>
              <a:ext cx="2114229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Future relevance</a:t>
              </a:r>
            </a:p>
          </p:txBody>
        </p:sp>
        <p:sp>
          <p:nvSpPr>
            <p:cNvPr id="20" name="Rounded Rectangle 14">
              <a:extLst>
                <a:ext uri="{FF2B5EF4-FFF2-40B4-BE49-F238E27FC236}">
                  <a16:creationId xmlns:a16="http://schemas.microsoft.com/office/drawing/2014/main" id="{DF8E95B1-F6DD-4218-9AFA-0F935BDDF2DE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4C0B3B-71FF-40FF-9DBD-3A74F56B8EF7}"/>
              </a:ext>
            </a:extLst>
          </p:cNvPr>
          <p:cNvGrpSpPr/>
          <p:nvPr userDrawn="1"/>
        </p:nvGrpSpPr>
        <p:grpSpPr>
          <a:xfrm>
            <a:off x="4232437" y="3889514"/>
            <a:ext cx="2114228" cy="450667"/>
            <a:chOff x="2328777" y="2693310"/>
            <a:chExt cx="2114228" cy="398844"/>
          </a:xfrm>
        </p:grpSpPr>
        <p:sp>
          <p:nvSpPr>
            <p:cNvPr id="22" name="Rounded Rectangle 16">
              <a:extLst>
                <a:ext uri="{FF2B5EF4-FFF2-40B4-BE49-F238E27FC236}">
                  <a16:creationId xmlns:a16="http://schemas.microsoft.com/office/drawing/2014/main" id="{A4525FA1-99EA-45A8-B084-3149CDF9A117}"/>
                </a:ext>
              </a:extLst>
            </p:cNvPr>
            <p:cNvSpPr/>
            <p:nvPr/>
          </p:nvSpPr>
          <p:spPr>
            <a:xfrm>
              <a:off x="2328777" y="2693311"/>
              <a:ext cx="2114228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Excitement</a:t>
              </a: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3F2998EC-9EF4-4BC6-B3CC-E88D693698BC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5C6C4D-044C-4E34-A536-8FF93CC7A19A}"/>
              </a:ext>
            </a:extLst>
          </p:cNvPr>
          <p:cNvGrpSpPr/>
          <p:nvPr userDrawn="1"/>
        </p:nvGrpSpPr>
        <p:grpSpPr>
          <a:xfrm>
            <a:off x="4400785" y="4592910"/>
            <a:ext cx="2114229" cy="450667"/>
            <a:chOff x="2328776" y="2693310"/>
            <a:chExt cx="2114229" cy="398844"/>
          </a:xfrm>
        </p:grpSpPr>
        <p:sp>
          <p:nvSpPr>
            <p:cNvPr id="25" name="Rounded Rectangle 19">
              <a:extLst>
                <a:ext uri="{FF2B5EF4-FFF2-40B4-BE49-F238E27FC236}">
                  <a16:creationId xmlns:a16="http://schemas.microsoft.com/office/drawing/2014/main" id="{CF90E727-F501-4AC4-8C83-52C69996C33C}"/>
                </a:ext>
              </a:extLst>
            </p:cNvPr>
            <p:cNvSpPr/>
            <p:nvPr/>
          </p:nvSpPr>
          <p:spPr>
            <a:xfrm>
              <a:off x="2328776" y="2693311"/>
              <a:ext cx="2114229" cy="398843"/>
            </a:xfrm>
            <a:prstGeom prst="roundRect">
              <a:avLst>
                <a:gd name="adj" fmla="val 972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127000" dir="27000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Community</a:t>
              </a:r>
            </a:p>
          </p:txBody>
        </p:sp>
        <p:sp>
          <p:nvSpPr>
            <p:cNvPr id="26" name="Rounded Rectangle 20">
              <a:extLst>
                <a:ext uri="{FF2B5EF4-FFF2-40B4-BE49-F238E27FC236}">
                  <a16:creationId xmlns:a16="http://schemas.microsoft.com/office/drawing/2014/main" id="{0FB1F2C2-5847-4E5C-AC58-CB33276E5306}"/>
                </a:ext>
              </a:extLst>
            </p:cNvPr>
            <p:cNvSpPr/>
            <p:nvPr/>
          </p:nvSpPr>
          <p:spPr>
            <a:xfrm flipH="1">
              <a:off x="2328777" y="2693310"/>
              <a:ext cx="45719" cy="398843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Freeform 24">
            <a:extLst>
              <a:ext uri="{FF2B5EF4-FFF2-40B4-BE49-F238E27FC236}">
                <a16:creationId xmlns:a16="http://schemas.microsoft.com/office/drawing/2014/main" id="{58127926-8F39-43CA-AD5D-8DB8C5FF2C6F}"/>
              </a:ext>
            </a:extLst>
          </p:cNvPr>
          <p:cNvSpPr/>
          <p:nvPr userDrawn="1"/>
        </p:nvSpPr>
        <p:spPr>
          <a:xfrm>
            <a:off x="6908575" y="2497251"/>
            <a:ext cx="1778317" cy="1778318"/>
          </a:xfrm>
          <a:custGeom>
            <a:avLst/>
            <a:gdLst>
              <a:gd name="connsiteX0" fmla="*/ 1139710 w 2279420"/>
              <a:gd name="connsiteY0" fmla="*/ 0 h 2279422"/>
              <a:gd name="connsiteX1" fmla="*/ 2279420 w 2279420"/>
              <a:gd name="connsiteY1" fmla="*/ 1139711 h 2279422"/>
              <a:gd name="connsiteX2" fmla="*/ 1139710 w 2279420"/>
              <a:gd name="connsiteY2" fmla="*/ 2279422 h 2279422"/>
              <a:gd name="connsiteX3" fmla="*/ 0 w 2279420"/>
              <a:gd name="connsiteY3" fmla="*/ 1139711 h 2279422"/>
              <a:gd name="connsiteX4" fmla="*/ 1139710 w 2279420"/>
              <a:gd name="connsiteY4" fmla="*/ 0 h 22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420" h="2279422">
                <a:moveTo>
                  <a:pt x="1139710" y="0"/>
                </a:moveTo>
                <a:cubicBezTo>
                  <a:pt x="1769154" y="0"/>
                  <a:pt x="2279420" y="510266"/>
                  <a:pt x="2279420" y="1139711"/>
                </a:cubicBezTo>
                <a:cubicBezTo>
                  <a:pt x="2279420" y="1769156"/>
                  <a:pt x="1769154" y="2279422"/>
                  <a:pt x="1139710" y="2279422"/>
                </a:cubicBezTo>
                <a:cubicBezTo>
                  <a:pt x="510266" y="2279422"/>
                  <a:pt x="0" y="1769156"/>
                  <a:pt x="0" y="1139711"/>
                </a:cubicBezTo>
                <a:cubicBezTo>
                  <a:pt x="0" y="510266"/>
                  <a:pt x="510266" y="0"/>
                  <a:pt x="1139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0" dist="76200" dir="2700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512A85-1628-4506-A3D2-C468C12AEA78}"/>
              </a:ext>
            </a:extLst>
          </p:cNvPr>
          <p:cNvGrpSpPr/>
          <p:nvPr userDrawn="1"/>
        </p:nvGrpSpPr>
        <p:grpSpPr>
          <a:xfrm>
            <a:off x="6999836" y="2829867"/>
            <a:ext cx="1595793" cy="1220888"/>
            <a:chOff x="5479811" y="3163641"/>
            <a:chExt cx="1450721" cy="11098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0F7C78-E070-44DC-A5DB-9EB5578A4267}"/>
                </a:ext>
              </a:extLst>
            </p:cNvPr>
            <p:cNvSpPr/>
            <p:nvPr/>
          </p:nvSpPr>
          <p:spPr>
            <a:xfrm>
              <a:off x="5479811" y="3793221"/>
              <a:ext cx="1450721" cy="48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Brand Health Score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9BACDE4-E9B9-4F5A-8383-B9F1CBFC3372}"/>
                </a:ext>
              </a:extLst>
            </p:cNvPr>
            <p:cNvGrpSpPr/>
            <p:nvPr/>
          </p:nvGrpSpPr>
          <p:grpSpPr>
            <a:xfrm>
              <a:off x="5663742" y="3163641"/>
              <a:ext cx="1072427" cy="1062422"/>
              <a:chOff x="5538109" y="1605612"/>
              <a:chExt cx="1629429" cy="1614228"/>
            </a:xfrm>
            <a:solidFill>
              <a:srgbClr val="2ACDFF"/>
            </a:solidFill>
          </p:grpSpPr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2F411C8C-BBE0-4283-AC14-22A2F0923E3B}"/>
                  </a:ext>
                </a:extLst>
              </p:cNvPr>
              <p:cNvSpPr/>
              <p:nvPr/>
            </p:nvSpPr>
            <p:spPr>
              <a:xfrm>
                <a:off x="5571845" y="1624147"/>
                <a:ext cx="1595693" cy="1595693"/>
              </a:xfrm>
              <a:prstGeom prst="blockArc">
                <a:avLst>
                  <a:gd name="adj1" fmla="val 18457240"/>
                  <a:gd name="adj2" fmla="val 14"/>
                  <a:gd name="adj3" fmla="val 37911"/>
                </a:avLst>
              </a:prstGeom>
              <a:solidFill>
                <a:srgbClr val="4AF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4A81A045-0602-4262-BC93-99A41B8288E6}"/>
                  </a:ext>
                </a:extLst>
              </p:cNvPr>
              <p:cNvSpPr/>
              <p:nvPr/>
            </p:nvSpPr>
            <p:spPr>
              <a:xfrm rot="18342192">
                <a:off x="5562981" y="1605612"/>
                <a:ext cx="1595693" cy="1595693"/>
              </a:xfrm>
              <a:prstGeom prst="blockArc">
                <a:avLst>
                  <a:gd name="adj1" fmla="val 17232472"/>
                  <a:gd name="adj2" fmla="val 49595"/>
                  <a:gd name="adj3" fmla="val 38743"/>
                </a:avLst>
              </a:prstGeom>
              <a:solidFill>
                <a:srgbClr val="FFD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D337292F-67C9-4FA7-ACA3-B5C6477DB78A}"/>
                  </a:ext>
                </a:extLst>
              </p:cNvPr>
              <p:cNvSpPr/>
              <p:nvPr/>
            </p:nvSpPr>
            <p:spPr>
              <a:xfrm flipH="1">
                <a:off x="5538109" y="1614461"/>
                <a:ext cx="1595693" cy="1595693"/>
              </a:xfrm>
              <a:prstGeom prst="blockArc">
                <a:avLst>
                  <a:gd name="adj1" fmla="val 18457240"/>
                  <a:gd name="adj2" fmla="val 15"/>
                  <a:gd name="adj3" fmla="val 38904"/>
                </a:avLst>
              </a:prstGeom>
              <a:solidFill>
                <a:srgbClr val="E300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7AC47C1D-FB22-490E-AE8E-91DACA180826}"/>
                </a:ext>
              </a:extLst>
            </p:cNvPr>
            <p:cNvSpPr/>
            <p:nvPr/>
          </p:nvSpPr>
          <p:spPr>
            <a:xfrm>
              <a:off x="5947051" y="3234309"/>
              <a:ext cx="511256" cy="524849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75 w 2157862"/>
                <a:gd name="connsiteY8" fmla="*/ 1602472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  <a:gd name="connsiteX0" fmla="*/ 1078736 w 2157862"/>
                <a:gd name="connsiteY0" fmla="*/ 0 h 2215236"/>
                <a:gd name="connsiteX1" fmla="*/ 992687 w 2157862"/>
                <a:gd name="connsiteY1" fmla="*/ 85923 h 2215236"/>
                <a:gd name="connsiteX2" fmla="*/ 870587 w 2157862"/>
                <a:gd name="connsiteY2" fmla="*/ 206907 h 2215236"/>
                <a:gd name="connsiteX3" fmla="*/ 784147 w 2157862"/>
                <a:gd name="connsiteY3" fmla="*/ 292830 h 2215236"/>
                <a:gd name="connsiteX4" fmla="*/ 0 w 2157862"/>
                <a:gd name="connsiteY4" fmla="*/ 1072683 h 2215236"/>
                <a:gd name="connsiteX5" fmla="*/ 294201 w 2157862"/>
                <a:gd name="connsiteY5" fmla="*/ 1365512 h 2215236"/>
                <a:gd name="connsiteX6" fmla="*/ 870587 w 2157862"/>
                <a:gd name="connsiteY6" fmla="*/ 792566 h 2215236"/>
                <a:gd name="connsiteX7" fmla="*/ 870598 w 2157862"/>
                <a:gd name="connsiteY7" fmla="*/ 2215234 h 2215236"/>
                <a:gd name="connsiteX8" fmla="*/ 1287289 w 2157862"/>
                <a:gd name="connsiteY8" fmla="*/ 2215234 h 2215236"/>
                <a:gd name="connsiteX9" fmla="*/ 1287275 w 2157862"/>
                <a:gd name="connsiteY9" fmla="*/ 792566 h 2215236"/>
                <a:gd name="connsiteX10" fmla="*/ 1863274 w 2157862"/>
                <a:gd name="connsiteY10" fmla="*/ 1365512 h 2215236"/>
                <a:gd name="connsiteX11" fmla="*/ 2157863 w 2157862"/>
                <a:gd name="connsiteY11" fmla="*/ 1072683 h 2215236"/>
                <a:gd name="connsiteX12" fmla="*/ 1373324 w 2157862"/>
                <a:gd name="connsiteY12" fmla="*/ 292830 h 2215236"/>
                <a:gd name="connsiteX13" fmla="*/ 1287275 w 2157862"/>
                <a:gd name="connsiteY13" fmla="*/ 206907 h 2215236"/>
                <a:gd name="connsiteX14" fmla="*/ 1165176 w 2157862"/>
                <a:gd name="connsiteY14" fmla="*/ 85923 h 2215236"/>
                <a:gd name="connsiteX15" fmla="*/ 1078736 w 2157862"/>
                <a:gd name="connsiteY15" fmla="*/ 0 h 221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2215236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cubicBezTo>
                    <a:pt x="870591" y="1266789"/>
                    <a:pt x="870594" y="1741011"/>
                    <a:pt x="870598" y="2215234"/>
                  </a:cubicBezTo>
                  <a:lnTo>
                    <a:pt x="1287289" y="2215234"/>
                  </a:lnTo>
                  <a:cubicBezTo>
                    <a:pt x="1287284" y="1741011"/>
                    <a:pt x="1287280" y="1266789"/>
                    <a:pt x="1287275" y="792566"/>
                  </a:cubicBez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/>
            </a:solidFill>
            <a:ln w="32586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Google Shape;1502;p61">
            <a:extLst>
              <a:ext uri="{FF2B5EF4-FFF2-40B4-BE49-F238E27FC236}">
                <a16:creationId xmlns:a16="http://schemas.microsoft.com/office/drawing/2014/main" id="{8DEFB361-F29D-4B63-BC2C-B9755C9F950C}"/>
              </a:ext>
            </a:extLst>
          </p:cNvPr>
          <p:cNvSpPr txBox="1">
            <a:spLocks/>
          </p:cNvSpPr>
          <p:nvPr userDrawn="1"/>
        </p:nvSpPr>
        <p:spPr>
          <a:xfrm>
            <a:off x="650060" y="3751935"/>
            <a:ext cx="2559763" cy="12260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18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Using our proprietary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hi brands™ model, a unique approach that goes beyond traditional brand measurement.</a:t>
            </a:r>
          </a:p>
        </p:txBody>
      </p:sp>
      <p:sp>
        <p:nvSpPr>
          <p:cNvPr id="36" name="Rounded Rectangle 62">
            <a:extLst>
              <a:ext uri="{FF2B5EF4-FFF2-40B4-BE49-F238E27FC236}">
                <a16:creationId xmlns:a16="http://schemas.microsoft.com/office/drawing/2014/main" id="{D583841F-15F3-4E82-9637-C7CB1C93A0D5}"/>
              </a:ext>
            </a:extLst>
          </p:cNvPr>
          <p:cNvSpPr/>
          <p:nvPr userDrawn="1"/>
        </p:nvSpPr>
        <p:spPr>
          <a:xfrm>
            <a:off x="8998024" y="1593208"/>
            <a:ext cx="2116940" cy="981958"/>
          </a:xfrm>
          <a:prstGeom prst="roundRect">
            <a:avLst>
              <a:gd name="adj" fmla="val 4820"/>
            </a:avLst>
          </a:prstGeom>
          <a:solidFill>
            <a:schemeClr val="bg1"/>
          </a:solidFill>
          <a:ln>
            <a:noFill/>
          </a:ln>
          <a:effectLst>
            <a:outerShdw blurRad="228600" dist="127000" dir="27000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Performance on </a:t>
            </a:r>
            <a:b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Brand health pillars </a:t>
            </a:r>
            <a:b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detailed metrics</a:t>
            </a:r>
          </a:p>
        </p:txBody>
      </p:sp>
      <p:sp>
        <p:nvSpPr>
          <p:cNvPr id="37" name="Rounded Rectangle 63">
            <a:extLst>
              <a:ext uri="{FF2B5EF4-FFF2-40B4-BE49-F238E27FC236}">
                <a16:creationId xmlns:a16="http://schemas.microsoft.com/office/drawing/2014/main" id="{38089BFE-BA60-4327-8991-D56655C52EC5}"/>
              </a:ext>
            </a:extLst>
          </p:cNvPr>
          <p:cNvSpPr/>
          <p:nvPr userDrawn="1"/>
        </p:nvSpPr>
        <p:spPr>
          <a:xfrm>
            <a:off x="9329228" y="2841866"/>
            <a:ext cx="2021889" cy="1149652"/>
          </a:xfrm>
          <a:prstGeom prst="roundRect">
            <a:avLst>
              <a:gd name="adj" fmla="val 3856"/>
            </a:avLst>
          </a:prstGeom>
          <a:solidFill>
            <a:schemeClr val="bg1"/>
          </a:solidFill>
          <a:ln>
            <a:noFill/>
          </a:ln>
          <a:effectLst>
            <a:outerShdw blurRad="228600" dist="127000" dir="27000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Marketing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outputs scores: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Trust, Consideration, Recommendation </a:t>
            </a:r>
          </a:p>
        </p:txBody>
      </p:sp>
      <p:sp>
        <p:nvSpPr>
          <p:cNvPr id="38" name="Rounded Rectangle 64">
            <a:extLst>
              <a:ext uri="{FF2B5EF4-FFF2-40B4-BE49-F238E27FC236}">
                <a16:creationId xmlns:a16="http://schemas.microsoft.com/office/drawing/2014/main" id="{D6ADD896-5945-446A-BC1E-A3657305F009}"/>
              </a:ext>
            </a:extLst>
          </p:cNvPr>
          <p:cNvSpPr/>
          <p:nvPr userDrawn="1"/>
        </p:nvSpPr>
        <p:spPr>
          <a:xfrm>
            <a:off x="8998024" y="4309597"/>
            <a:ext cx="2116940" cy="981958"/>
          </a:xfrm>
          <a:prstGeom prst="roundRect">
            <a:avLst>
              <a:gd name="adj" fmla="val 4294"/>
            </a:avLst>
          </a:prstGeom>
          <a:solidFill>
            <a:schemeClr val="bg1"/>
          </a:solidFill>
          <a:ln>
            <a:noFill/>
          </a:ln>
          <a:effectLst>
            <a:outerShdw blurRad="228600" dist="127000" dir="27000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Full driver and diagnostic analysis in competitive context</a:t>
            </a:r>
          </a:p>
        </p:txBody>
      </p:sp>
      <p:pic>
        <p:nvPicPr>
          <p:cNvPr id="39" name="Google Shape;170;p30">
            <a:extLst>
              <a:ext uri="{FF2B5EF4-FFF2-40B4-BE49-F238E27FC236}">
                <a16:creationId xmlns:a16="http://schemas.microsoft.com/office/drawing/2014/main" id="{06AF87DB-13C6-469D-BC1B-50353970316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34" y="6476353"/>
            <a:ext cx="1862766" cy="21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677D9B7-5BE9-43BB-8F1D-BB96E3392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60" y="1543310"/>
            <a:ext cx="847224" cy="159965"/>
          </a:xfrm>
          <a:prstGeom prst="rect">
            <a:avLst/>
          </a:prstGeom>
        </p:spPr>
      </p:pic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5101BC68-927C-433C-B1CF-8BD84A2A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39266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5D5882-D22A-44FB-83CB-974084D270BC}"/>
              </a:ext>
            </a:extLst>
          </p:cNvPr>
          <p:cNvSpPr/>
          <p:nvPr userDrawn="1"/>
        </p:nvSpPr>
        <p:spPr>
          <a:xfrm>
            <a:off x="168465" y="150471"/>
            <a:ext cx="7660139" cy="629049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5">
            <a:extLst>
              <a:ext uri="{FF2B5EF4-FFF2-40B4-BE49-F238E27FC236}">
                <a16:creationId xmlns:a16="http://schemas.microsoft.com/office/drawing/2014/main" id="{F1E6060F-ADDE-4282-939A-C0F5EF0AB0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6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31C5D269-A250-4CD6-8DA0-59658A830A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6336C8-D819-461B-B78C-BC7E040A19B2}"/>
              </a:ext>
            </a:extLst>
          </p:cNvPr>
          <p:cNvSpPr txBox="1">
            <a:spLocks/>
          </p:cNvSpPr>
          <p:nvPr userDrawn="1"/>
        </p:nvSpPr>
        <p:spPr>
          <a:xfrm>
            <a:off x="650060" y="776063"/>
            <a:ext cx="2660273" cy="17153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Global Respondent Access</a:t>
            </a: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28AC0FD3-7C69-48F3-93CA-6AD7B00E13E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672E0E-355A-43C5-9779-30DE702DBFDE}"/>
              </a:ext>
            </a:extLst>
          </p:cNvPr>
          <p:cNvGrpSpPr/>
          <p:nvPr userDrawn="1"/>
        </p:nvGrpSpPr>
        <p:grpSpPr>
          <a:xfrm>
            <a:off x="5554877" y="41997"/>
            <a:ext cx="6774004" cy="6774004"/>
            <a:chOff x="2885658" y="41997"/>
            <a:chExt cx="6774004" cy="67740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3BC9CE-C3AA-4051-8F1F-E823CCFD70F2}"/>
                </a:ext>
              </a:extLst>
            </p:cNvPr>
            <p:cNvSpPr/>
            <p:nvPr/>
          </p:nvSpPr>
          <p:spPr>
            <a:xfrm>
              <a:off x="3802333" y="958672"/>
              <a:ext cx="4940654" cy="49406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0EEAFB-6DDC-41D4-9E2D-6C1B54E7FA75}"/>
                </a:ext>
              </a:extLst>
            </p:cNvPr>
            <p:cNvSpPr/>
            <p:nvPr/>
          </p:nvSpPr>
          <p:spPr>
            <a:xfrm>
              <a:off x="2885658" y="41997"/>
              <a:ext cx="6774004" cy="677400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430767-290E-46C8-98C5-ACCDF18781E5}"/>
                </a:ext>
              </a:extLst>
            </p:cNvPr>
            <p:cNvSpPr/>
            <p:nvPr/>
          </p:nvSpPr>
          <p:spPr>
            <a:xfrm>
              <a:off x="4007675" y="1164014"/>
              <a:ext cx="4529970" cy="4529971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  <a:effectLst>
              <a:outerShdw blurRad="635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4DB6350-9F63-44D3-B6BC-6060CC14E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65" y="994173"/>
            <a:ext cx="5667768" cy="56677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DFFCCE-7F06-47A6-BB5B-E298CE7FE4FD}"/>
              </a:ext>
            </a:extLst>
          </p:cNvPr>
          <p:cNvGrpSpPr/>
          <p:nvPr userDrawn="1"/>
        </p:nvGrpSpPr>
        <p:grpSpPr>
          <a:xfrm>
            <a:off x="7834059" y="3145889"/>
            <a:ext cx="2269611" cy="566220"/>
            <a:chOff x="977666" y="4650793"/>
            <a:chExt cx="2269611" cy="566220"/>
          </a:xfrm>
        </p:grpSpPr>
        <p:sp>
          <p:nvSpPr>
            <p:cNvPr id="16" name="Rounded Rectangle 38">
              <a:extLst>
                <a:ext uri="{FF2B5EF4-FFF2-40B4-BE49-F238E27FC236}">
                  <a16:creationId xmlns:a16="http://schemas.microsoft.com/office/drawing/2014/main" id="{1879F96E-BCE4-4AA8-9DDE-E32C2CBCEC69}"/>
                </a:ext>
              </a:extLst>
            </p:cNvPr>
            <p:cNvSpPr/>
            <p:nvPr/>
          </p:nvSpPr>
          <p:spPr>
            <a:xfrm>
              <a:off x="977666" y="4650793"/>
              <a:ext cx="2269611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1905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Members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17" name="Rounded Rectangle 39">
              <a:extLst>
                <a:ext uri="{FF2B5EF4-FFF2-40B4-BE49-F238E27FC236}">
                  <a16:creationId xmlns:a16="http://schemas.microsoft.com/office/drawing/2014/main" id="{24725C2F-8223-4AFC-A8C7-E2844AA55E48}"/>
                </a:ext>
              </a:extLst>
            </p:cNvPr>
            <p:cNvSpPr/>
            <p:nvPr/>
          </p:nvSpPr>
          <p:spPr>
            <a:xfrm>
              <a:off x="1035812" y="4711544"/>
              <a:ext cx="864300" cy="458940"/>
            </a:xfrm>
            <a:prstGeom prst="roundRect">
              <a:avLst>
                <a:gd name="adj" fmla="val 0"/>
              </a:avLst>
            </a:prstGeom>
            <a:solidFill>
              <a:srgbClr val="00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36.1m+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1C6BDE-755C-4B8C-A493-613062A2C0DA}"/>
              </a:ext>
            </a:extLst>
          </p:cNvPr>
          <p:cNvGrpSpPr/>
          <p:nvPr userDrawn="1"/>
        </p:nvGrpSpPr>
        <p:grpSpPr>
          <a:xfrm>
            <a:off x="3620920" y="1289802"/>
            <a:ext cx="2926501" cy="4278395"/>
            <a:chOff x="3670081" y="1296662"/>
            <a:chExt cx="2926501" cy="42783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14701E-3809-45C3-80E4-4B1BEFA90D79}"/>
                </a:ext>
              </a:extLst>
            </p:cNvPr>
            <p:cNvGrpSpPr/>
            <p:nvPr/>
          </p:nvGrpSpPr>
          <p:grpSpPr>
            <a:xfrm>
              <a:off x="3670081" y="3147537"/>
              <a:ext cx="2404896" cy="566220"/>
              <a:chOff x="3906500" y="5334744"/>
              <a:chExt cx="2404896" cy="566220"/>
            </a:xfrm>
            <a:solidFill>
              <a:schemeClr val="bg1"/>
            </a:solidFill>
          </p:grpSpPr>
          <p:sp>
            <p:nvSpPr>
              <p:cNvPr id="37" name="Rounded Rectangle 75">
                <a:extLst>
                  <a:ext uri="{FF2B5EF4-FFF2-40B4-BE49-F238E27FC236}">
                    <a16:creationId xmlns:a16="http://schemas.microsoft.com/office/drawing/2014/main" id="{40521267-FA14-4816-82B4-FEB2770C3066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38" name="Rounded Rectangle 77">
                <a:extLst>
                  <a:ext uri="{FF2B5EF4-FFF2-40B4-BE49-F238E27FC236}">
                    <a16:creationId xmlns:a16="http://schemas.microsoft.com/office/drawing/2014/main" id="{6945B116-F967-4430-A84D-7D2350CD0CA1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7.6m+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019EC7C-5879-4384-B306-55751C5A46D0}"/>
                </a:ext>
              </a:extLst>
            </p:cNvPr>
            <p:cNvGrpSpPr/>
            <p:nvPr/>
          </p:nvGrpSpPr>
          <p:grpSpPr>
            <a:xfrm>
              <a:off x="3861314" y="4079628"/>
              <a:ext cx="2404896" cy="566220"/>
              <a:chOff x="4428106" y="5338791"/>
              <a:chExt cx="2404896" cy="566220"/>
            </a:xfrm>
            <a:solidFill>
              <a:schemeClr val="bg1"/>
            </a:solidFill>
          </p:grpSpPr>
          <p:sp>
            <p:nvSpPr>
              <p:cNvPr id="35" name="Rounded Rectangle 73">
                <a:extLst>
                  <a:ext uri="{FF2B5EF4-FFF2-40B4-BE49-F238E27FC236}">
                    <a16:creationId xmlns:a16="http://schemas.microsoft.com/office/drawing/2014/main" id="{48ED7A44-2CB6-467C-81F1-FE861DD653A1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36" name="Rounded Rectangle 74">
                <a:extLst>
                  <a:ext uri="{FF2B5EF4-FFF2-40B4-BE49-F238E27FC236}">
                    <a16:creationId xmlns:a16="http://schemas.microsoft.com/office/drawing/2014/main" id="{ADF781ED-483A-4EB8-A54D-8EE4E51A7218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3.2m+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C0752B-CE32-4FFE-B210-7124643F3D72}"/>
                </a:ext>
              </a:extLst>
            </p:cNvPr>
            <p:cNvGrpSpPr/>
            <p:nvPr/>
          </p:nvGrpSpPr>
          <p:grpSpPr>
            <a:xfrm>
              <a:off x="3871744" y="2228460"/>
              <a:ext cx="2404897" cy="566220"/>
              <a:chOff x="4634482" y="2559579"/>
              <a:chExt cx="2404897" cy="566220"/>
            </a:xfrm>
            <a:solidFill>
              <a:schemeClr val="bg1"/>
            </a:solidFill>
          </p:grpSpPr>
          <p:sp>
            <p:nvSpPr>
              <p:cNvPr id="33" name="Rounded Rectangle 71">
                <a:extLst>
                  <a:ext uri="{FF2B5EF4-FFF2-40B4-BE49-F238E27FC236}">
                    <a16:creationId xmlns:a16="http://schemas.microsoft.com/office/drawing/2014/main" id="{1EF7CFA4-FF9B-4A86-9516-D5328147AD62}"/>
                  </a:ext>
                </a:extLst>
              </p:cNvPr>
              <p:cNvSpPr/>
              <p:nvPr/>
            </p:nvSpPr>
            <p:spPr>
              <a:xfrm>
                <a:off x="4634482" y="2559579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34" name="Rounded Rectangle 72">
                <a:extLst>
                  <a:ext uri="{FF2B5EF4-FFF2-40B4-BE49-F238E27FC236}">
                    <a16:creationId xmlns:a16="http://schemas.microsoft.com/office/drawing/2014/main" id="{BBF83751-647D-4FF4-89F6-35E07B97907B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10.7m+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3E3A08-AFE4-459C-875B-96A0FEC49650}"/>
                </a:ext>
              </a:extLst>
            </p:cNvPr>
            <p:cNvGrpSpPr/>
            <p:nvPr/>
          </p:nvGrpSpPr>
          <p:grpSpPr>
            <a:xfrm>
              <a:off x="4191685" y="5008837"/>
              <a:ext cx="2404897" cy="566220"/>
              <a:chOff x="4433298" y="3483867"/>
              <a:chExt cx="2404897" cy="566220"/>
            </a:xfrm>
            <a:solidFill>
              <a:schemeClr val="bg1"/>
            </a:solidFill>
          </p:grpSpPr>
          <p:sp>
            <p:nvSpPr>
              <p:cNvPr id="31" name="Rounded Rectangle 69">
                <a:extLst>
                  <a:ext uri="{FF2B5EF4-FFF2-40B4-BE49-F238E27FC236}">
                    <a16:creationId xmlns:a16="http://schemas.microsoft.com/office/drawing/2014/main" id="{4156A9EB-30E0-4E3A-B598-1408E24FD768}"/>
                  </a:ext>
                </a:extLst>
              </p:cNvPr>
              <p:cNvSpPr/>
              <p:nvPr/>
            </p:nvSpPr>
            <p:spPr>
              <a:xfrm>
                <a:off x="4433298" y="348386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  <p:sp>
            <p:nvSpPr>
              <p:cNvPr id="32" name="Rounded Rectangle 70">
                <a:extLst>
                  <a:ext uri="{FF2B5EF4-FFF2-40B4-BE49-F238E27FC236}">
                    <a16:creationId xmlns:a16="http://schemas.microsoft.com/office/drawing/2014/main" id="{C90541D7-4D1C-4F16-AFA2-1FA812C48124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1.3m+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37C725-F14F-4B94-A320-09E722E86B61}"/>
                </a:ext>
              </a:extLst>
            </p:cNvPr>
            <p:cNvGrpSpPr/>
            <p:nvPr/>
          </p:nvGrpSpPr>
          <p:grpSpPr>
            <a:xfrm>
              <a:off x="4191685" y="1296662"/>
              <a:ext cx="2404897" cy="566220"/>
              <a:chOff x="4763671" y="699737"/>
              <a:chExt cx="2404897" cy="566220"/>
            </a:xfrm>
            <a:solidFill>
              <a:schemeClr val="bg1"/>
            </a:solidFill>
          </p:grpSpPr>
          <p:sp>
            <p:nvSpPr>
              <p:cNvPr id="29" name="Rounded Rectangle 52">
                <a:extLst>
                  <a:ext uri="{FF2B5EF4-FFF2-40B4-BE49-F238E27FC236}">
                    <a16:creationId xmlns:a16="http://schemas.microsoft.com/office/drawing/2014/main" id="{8709DEC4-F9E1-45AF-A5F2-79CF27560DC4}"/>
                  </a:ext>
                </a:extLst>
              </p:cNvPr>
              <p:cNvSpPr/>
              <p:nvPr/>
            </p:nvSpPr>
            <p:spPr>
              <a:xfrm>
                <a:off x="4763671" y="69973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30" name="Rounded Rectangle 68">
                <a:extLst>
                  <a:ext uri="{FF2B5EF4-FFF2-40B4-BE49-F238E27FC236}">
                    <a16:creationId xmlns:a16="http://schemas.microsoft.com/office/drawing/2014/main" id="{4BA7AD34-D4C6-45F1-BF87-79930F1AD07E}"/>
                  </a:ext>
                </a:extLst>
              </p:cNvPr>
              <p:cNvSpPr/>
              <p:nvPr/>
            </p:nvSpPr>
            <p:spPr>
              <a:xfrm>
                <a:off x="4843408" y="75096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13.3m+</a:t>
                </a:r>
              </a:p>
            </p:txBody>
          </p:sp>
        </p:grpSp>
        <p:sp>
          <p:nvSpPr>
            <p:cNvPr id="24" name="Rounded Rectangle 47">
              <a:extLst>
                <a:ext uri="{FF2B5EF4-FFF2-40B4-BE49-F238E27FC236}">
                  <a16:creationId xmlns:a16="http://schemas.microsoft.com/office/drawing/2014/main" id="{BEC68D91-C8C1-4B30-ADE9-34F284FE9A5F}"/>
                </a:ext>
              </a:extLst>
            </p:cNvPr>
            <p:cNvSpPr/>
            <p:nvPr/>
          </p:nvSpPr>
          <p:spPr>
            <a:xfrm flipH="1">
              <a:off x="4189451" y="129705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ounded Rectangle 48">
              <a:extLst>
                <a:ext uri="{FF2B5EF4-FFF2-40B4-BE49-F238E27FC236}">
                  <a16:creationId xmlns:a16="http://schemas.microsoft.com/office/drawing/2014/main" id="{562B59E5-B2C5-4BCB-BC37-FF840D8D2751}"/>
                </a:ext>
              </a:extLst>
            </p:cNvPr>
            <p:cNvSpPr/>
            <p:nvPr/>
          </p:nvSpPr>
          <p:spPr>
            <a:xfrm flipH="1">
              <a:off x="3870181" y="2224704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D2D15161-01AD-44CE-8346-1D2C07AA2243}"/>
                </a:ext>
              </a:extLst>
            </p:cNvPr>
            <p:cNvSpPr/>
            <p:nvPr/>
          </p:nvSpPr>
          <p:spPr>
            <a:xfrm flipH="1">
              <a:off x="3674235" y="3151873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ounded Rectangle 50">
              <a:extLst>
                <a:ext uri="{FF2B5EF4-FFF2-40B4-BE49-F238E27FC236}">
                  <a16:creationId xmlns:a16="http://schemas.microsoft.com/office/drawing/2014/main" id="{5EE4FFAE-F12B-4D62-8B2D-463A0DC4ECA3}"/>
                </a:ext>
              </a:extLst>
            </p:cNvPr>
            <p:cNvSpPr/>
            <p:nvPr/>
          </p:nvSpPr>
          <p:spPr>
            <a:xfrm flipH="1">
              <a:off x="3858637" y="407962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ounded Rectangle 51">
              <a:extLst>
                <a:ext uri="{FF2B5EF4-FFF2-40B4-BE49-F238E27FC236}">
                  <a16:creationId xmlns:a16="http://schemas.microsoft.com/office/drawing/2014/main" id="{82BDE0BB-2D56-4FF3-ABC8-9FFB83A307F4}"/>
                </a:ext>
              </a:extLst>
            </p:cNvPr>
            <p:cNvSpPr/>
            <p:nvPr/>
          </p:nvSpPr>
          <p:spPr>
            <a:xfrm flipH="1">
              <a:off x="4189451" y="500883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D928CA0C-55DF-4252-8606-18E3B5E7E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865545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BF5E1C4C-CC83-469D-9BD4-C9D6BF3F67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9DB025-F823-4D63-993F-3C7083EF457E}"/>
              </a:ext>
            </a:extLst>
          </p:cNvPr>
          <p:cNvSpPr txBox="1">
            <a:spLocks/>
          </p:cNvSpPr>
          <p:nvPr userDrawn="1"/>
        </p:nvSpPr>
        <p:spPr>
          <a:xfrm>
            <a:off x="591877" y="811107"/>
            <a:ext cx="3352224" cy="163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Global Respondent Access</a:t>
            </a: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0264D1CD-4215-4F1E-87CB-9A18875B6A2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00050279-17FE-464D-9305-07CFCE203080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359964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BF5E1C4C-CC83-469D-9BD4-C9D6BF3F67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9DB025-F823-4D63-993F-3C7083EF457E}"/>
              </a:ext>
            </a:extLst>
          </p:cNvPr>
          <p:cNvSpPr txBox="1">
            <a:spLocks/>
          </p:cNvSpPr>
          <p:nvPr userDrawn="1"/>
        </p:nvSpPr>
        <p:spPr>
          <a:xfrm>
            <a:off x="650060" y="782127"/>
            <a:ext cx="2759597" cy="163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Global Respondent Access</a:t>
            </a: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0264D1CD-4215-4F1E-87CB-9A18875B6A2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79E134-F365-4F61-B3F8-86D1DC76482B}"/>
              </a:ext>
            </a:extLst>
          </p:cNvPr>
          <p:cNvGrpSpPr/>
          <p:nvPr userDrawn="1"/>
        </p:nvGrpSpPr>
        <p:grpSpPr>
          <a:xfrm>
            <a:off x="5554877" y="41997"/>
            <a:ext cx="6774004" cy="6774004"/>
            <a:chOff x="2885658" y="41997"/>
            <a:chExt cx="6774004" cy="67740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91F515-E94E-43A1-A0D3-617EFC06942A}"/>
                </a:ext>
              </a:extLst>
            </p:cNvPr>
            <p:cNvSpPr/>
            <p:nvPr/>
          </p:nvSpPr>
          <p:spPr>
            <a:xfrm>
              <a:off x="3802333" y="958672"/>
              <a:ext cx="4940654" cy="49406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09B488-76E0-4433-A52C-BEF0E3354C94}"/>
                </a:ext>
              </a:extLst>
            </p:cNvPr>
            <p:cNvSpPr/>
            <p:nvPr/>
          </p:nvSpPr>
          <p:spPr>
            <a:xfrm>
              <a:off x="2885658" y="41997"/>
              <a:ext cx="6774004" cy="677400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76985F-23E9-4B5E-97D0-41B25998336E}"/>
                </a:ext>
              </a:extLst>
            </p:cNvPr>
            <p:cNvSpPr/>
            <p:nvPr/>
          </p:nvSpPr>
          <p:spPr>
            <a:xfrm>
              <a:off x="4007675" y="1164014"/>
              <a:ext cx="4529970" cy="4529971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  <a:effectLst>
              <a:outerShdw blurRad="635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86AFF-3C26-4D2D-889A-5B0616204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383" y="1600043"/>
            <a:ext cx="3657913" cy="3657913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CCC4F2-7EE4-4E82-A18B-D31EA888C90E}"/>
              </a:ext>
            </a:extLst>
          </p:cNvPr>
          <p:cNvGrpSpPr/>
          <p:nvPr userDrawn="1"/>
        </p:nvGrpSpPr>
        <p:grpSpPr>
          <a:xfrm>
            <a:off x="7834059" y="3145889"/>
            <a:ext cx="2269611" cy="566220"/>
            <a:chOff x="977666" y="4650793"/>
            <a:chExt cx="2269611" cy="566220"/>
          </a:xfrm>
        </p:grpSpPr>
        <p:sp>
          <p:nvSpPr>
            <p:cNvPr id="16" name="Rounded Rectangle 529">
              <a:extLst>
                <a:ext uri="{FF2B5EF4-FFF2-40B4-BE49-F238E27FC236}">
                  <a16:creationId xmlns:a16="http://schemas.microsoft.com/office/drawing/2014/main" id="{B51BF781-1A8E-43AD-B5AB-59E495BEA113}"/>
                </a:ext>
              </a:extLst>
            </p:cNvPr>
            <p:cNvSpPr/>
            <p:nvPr/>
          </p:nvSpPr>
          <p:spPr>
            <a:xfrm>
              <a:off x="977666" y="4650793"/>
              <a:ext cx="2269611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1905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Members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17" name="Rounded Rectangle 530">
              <a:extLst>
                <a:ext uri="{FF2B5EF4-FFF2-40B4-BE49-F238E27FC236}">
                  <a16:creationId xmlns:a16="http://schemas.microsoft.com/office/drawing/2014/main" id="{CEBA8C98-6905-42BC-9A91-AAF01DD89CEB}"/>
                </a:ext>
              </a:extLst>
            </p:cNvPr>
            <p:cNvSpPr/>
            <p:nvPr/>
          </p:nvSpPr>
          <p:spPr>
            <a:xfrm>
              <a:off x="1035812" y="4711544"/>
              <a:ext cx="864300" cy="458940"/>
            </a:xfrm>
            <a:prstGeom prst="roundRect">
              <a:avLst>
                <a:gd name="adj" fmla="val 0"/>
              </a:avLst>
            </a:prstGeom>
            <a:solidFill>
              <a:srgbClr val="00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36.1m+</a:t>
              </a:r>
            </a:p>
          </p:txBody>
        </p:sp>
      </p:grp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00050279-17FE-464D-9305-07CFCE203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F26C38-717B-4C25-9CC4-FA674B4819D2}"/>
              </a:ext>
            </a:extLst>
          </p:cNvPr>
          <p:cNvGrpSpPr/>
          <p:nvPr userDrawn="1"/>
        </p:nvGrpSpPr>
        <p:grpSpPr>
          <a:xfrm>
            <a:off x="3620920" y="1289802"/>
            <a:ext cx="2926501" cy="4278395"/>
            <a:chOff x="3670081" y="1296662"/>
            <a:chExt cx="2926501" cy="427839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163AA56-6DEA-42B4-92FC-79F54F7B25C6}"/>
                </a:ext>
              </a:extLst>
            </p:cNvPr>
            <p:cNvGrpSpPr/>
            <p:nvPr/>
          </p:nvGrpSpPr>
          <p:grpSpPr>
            <a:xfrm>
              <a:off x="3670081" y="3147537"/>
              <a:ext cx="2404896" cy="566220"/>
              <a:chOff x="3906500" y="5334744"/>
              <a:chExt cx="2404896" cy="566220"/>
            </a:xfrm>
            <a:solidFill>
              <a:schemeClr val="bg1"/>
            </a:solidFill>
          </p:grpSpPr>
          <p:sp>
            <p:nvSpPr>
              <p:cNvPr id="59" name="Rounded Rectangle 75">
                <a:extLst>
                  <a:ext uri="{FF2B5EF4-FFF2-40B4-BE49-F238E27FC236}">
                    <a16:creationId xmlns:a16="http://schemas.microsoft.com/office/drawing/2014/main" id="{85232BAB-89D6-4963-84AF-07E1CDA5A135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60" name="Rounded Rectangle 77">
                <a:extLst>
                  <a:ext uri="{FF2B5EF4-FFF2-40B4-BE49-F238E27FC236}">
                    <a16:creationId xmlns:a16="http://schemas.microsoft.com/office/drawing/2014/main" id="{94D4C05E-2CE2-4982-85CA-79C0039BB6FE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7.6m+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7B38360-0B13-470F-9EFB-E6DB0BDB529C}"/>
                </a:ext>
              </a:extLst>
            </p:cNvPr>
            <p:cNvGrpSpPr/>
            <p:nvPr/>
          </p:nvGrpSpPr>
          <p:grpSpPr>
            <a:xfrm>
              <a:off x="3861314" y="4079628"/>
              <a:ext cx="2404896" cy="566220"/>
              <a:chOff x="4428106" y="5338791"/>
              <a:chExt cx="2404896" cy="566220"/>
            </a:xfrm>
            <a:solidFill>
              <a:schemeClr val="bg1"/>
            </a:solidFill>
          </p:grpSpPr>
          <p:sp>
            <p:nvSpPr>
              <p:cNvPr id="57" name="Rounded Rectangle 73">
                <a:extLst>
                  <a:ext uri="{FF2B5EF4-FFF2-40B4-BE49-F238E27FC236}">
                    <a16:creationId xmlns:a16="http://schemas.microsoft.com/office/drawing/2014/main" id="{CC95BC5B-D9D3-492C-9BD6-5D941174114C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58" name="Rounded Rectangle 74">
                <a:extLst>
                  <a:ext uri="{FF2B5EF4-FFF2-40B4-BE49-F238E27FC236}">
                    <a16:creationId xmlns:a16="http://schemas.microsoft.com/office/drawing/2014/main" id="{F0341247-2BA6-461D-BB6B-FD3A2D5AD49E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3.2m+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2EFB2A-6FEE-4895-BA76-804DBCE8765B}"/>
                </a:ext>
              </a:extLst>
            </p:cNvPr>
            <p:cNvGrpSpPr/>
            <p:nvPr/>
          </p:nvGrpSpPr>
          <p:grpSpPr>
            <a:xfrm>
              <a:off x="3871744" y="2228460"/>
              <a:ext cx="2404897" cy="566220"/>
              <a:chOff x="4634482" y="2559579"/>
              <a:chExt cx="2404897" cy="566220"/>
            </a:xfrm>
            <a:solidFill>
              <a:schemeClr val="bg1"/>
            </a:solidFill>
          </p:grpSpPr>
          <p:sp>
            <p:nvSpPr>
              <p:cNvPr id="55" name="Rounded Rectangle 71">
                <a:extLst>
                  <a:ext uri="{FF2B5EF4-FFF2-40B4-BE49-F238E27FC236}">
                    <a16:creationId xmlns:a16="http://schemas.microsoft.com/office/drawing/2014/main" id="{4545FADE-9011-4B62-9A70-02C13F296A71}"/>
                  </a:ext>
                </a:extLst>
              </p:cNvPr>
              <p:cNvSpPr/>
              <p:nvPr/>
            </p:nvSpPr>
            <p:spPr>
              <a:xfrm>
                <a:off x="4634482" y="2559579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56" name="Rounded Rectangle 72">
                <a:extLst>
                  <a:ext uri="{FF2B5EF4-FFF2-40B4-BE49-F238E27FC236}">
                    <a16:creationId xmlns:a16="http://schemas.microsoft.com/office/drawing/2014/main" id="{06FFF809-9F7E-4ACA-9C3A-1166A513E625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10.7m+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0B5262-C8F9-4A1A-AAB6-8903FB5B4BAC}"/>
                </a:ext>
              </a:extLst>
            </p:cNvPr>
            <p:cNvGrpSpPr/>
            <p:nvPr/>
          </p:nvGrpSpPr>
          <p:grpSpPr>
            <a:xfrm>
              <a:off x="4191685" y="5008837"/>
              <a:ext cx="2404897" cy="566220"/>
              <a:chOff x="4433298" y="3483867"/>
              <a:chExt cx="2404897" cy="566220"/>
            </a:xfrm>
            <a:solidFill>
              <a:schemeClr val="bg1"/>
            </a:solidFill>
          </p:grpSpPr>
          <p:sp>
            <p:nvSpPr>
              <p:cNvPr id="53" name="Rounded Rectangle 69">
                <a:extLst>
                  <a:ext uri="{FF2B5EF4-FFF2-40B4-BE49-F238E27FC236}">
                    <a16:creationId xmlns:a16="http://schemas.microsoft.com/office/drawing/2014/main" id="{37AE199A-FBDC-4AF0-9014-A80BCBC798B2}"/>
                  </a:ext>
                </a:extLst>
              </p:cNvPr>
              <p:cNvSpPr/>
              <p:nvPr/>
            </p:nvSpPr>
            <p:spPr>
              <a:xfrm>
                <a:off x="4433298" y="348386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  <p:sp>
            <p:nvSpPr>
              <p:cNvPr id="54" name="Rounded Rectangle 70">
                <a:extLst>
                  <a:ext uri="{FF2B5EF4-FFF2-40B4-BE49-F238E27FC236}">
                    <a16:creationId xmlns:a16="http://schemas.microsoft.com/office/drawing/2014/main" id="{950BD6E5-2950-4DBE-930C-04717688C891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1.3m+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7630B6-5354-432B-8900-1E7E1E90E1DB}"/>
                </a:ext>
              </a:extLst>
            </p:cNvPr>
            <p:cNvGrpSpPr/>
            <p:nvPr/>
          </p:nvGrpSpPr>
          <p:grpSpPr>
            <a:xfrm>
              <a:off x="4191685" y="1296662"/>
              <a:ext cx="2404897" cy="566220"/>
              <a:chOff x="4763671" y="699737"/>
              <a:chExt cx="2404897" cy="566220"/>
            </a:xfrm>
            <a:solidFill>
              <a:schemeClr val="bg1"/>
            </a:solidFill>
          </p:grpSpPr>
          <p:sp>
            <p:nvSpPr>
              <p:cNvPr id="51" name="Rounded Rectangle 52">
                <a:extLst>
                  <a:ext uri="{FF2B5EF4-FFF2-40B4-BE49-F238E27FC236}">
                    <a16:creationId xmlns:a16="http://schemas.microsoft.com/office/drawing/2014/main" id="{797D295D-018E-4FAA-9707-93BE9A81159A}"/>
                  </a:ext>
                </a:extLst>
              </p:cNvPr>
              <p:cNvSpPr/>
              <p:nvPr/>
            </p:nvSpPr>
            <p:spPr>
              <a:xfrm>
                <a:off x="4763671" y="69973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52" name="Rounded Rectangle 68">
                <a:extLst>
                  <a:ext uri="{FF2B5EF4-FFF2-40B4-BE49-F238E27FC236}">
                    <a16:creationId xmlns:a16="http://schemas.microsoft.com/office/drawing/2014/main" id="{365A1416-9737-4208-9384-1E38E421D105}"/>
                  </a:ext>
                </a:extLst>
              </p:cNvPr>
              <p:cNvSpPr/>
              <p:nvPr/>
            </p:nvSpPr>
            <p:spPr>
              <a:xfrm>
                <a:off x="4843408" y="75096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13.3m+</a:t>
                </a:r>
              </a:p>
            </p:txBody>
          </p:sp>
        </p:grpSp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188470A-21BE-4BED-8067-02784C119F90}"/>
                </a:ext>
              </a:extLst>
            </p:cNvPr>
            <p:cNvSpPr/>
            <p:nvPr/>
          </p:nvSpPr>
          <p:spPr>
            <a:xfrm flipH="1">
              <a:off x="4189451" y="129705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ounded Rectangle 48">
              <a:extLst>
                <a:ext uri="{FF2B5EF4-FFF2-40B4-BE49-F238E27FC236}">
                  <a16:creationId xmlns:a16="http://schemas.microsoft.com/office/drawing/2014/main" id="{A98C1119-C379-4FFD-99EE-16313AD92252}"/>
                </a:ext>
              </a:extLst>
            </p:cNvPr>
            <p:cNvSpPr/>
            <p:nvPr/>
          </p:nvSpPr>
          <p:spPr>
            <a:xfrm flipH="1">
              <a:off x="3870181" y="2224704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ounded Rectangle 49">
              <a:extLst>
                <a:ext uri="{FF2B5EF4-FFF2-40B4-BE49-F238E27FC236}">
                  <a16:creationId xmlns:a16="http://schemas.microsoft.com/office/drawing/2014/main" id="{B285FAAA-7F59-466B-83A6-6B0D1DC3C5EB}"/>
                </a:ext>
              </a:extLst>
            </p:cNvPr>
            <p:cNvSpPr/>
            <p:nvPr/>
          </p:nvSpPr>
          <p:spPr>
            <a:xfrm flipH="1">
              <a:off x="3674235" y="3151873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ounded Rectangle 50">
              <a:extLst>
                <a:ext uri="{FF2B5EF4-FFF2-40B4-BE49-F238E27FC236}">
                  <a16:creationId xmlns:a16="http://schemas.microsoft.com/office/drawing/2014/main" id="{CA4C91C3-3DE4-4FE0-A990-7CDCA027FE63}"/>
                </a:ext>
              </a:extLst>
            </p:cNvPr>
            <p:cNvSpPr/>
            <p:nvPr/>
          </p:nvSpPr>
          <p:spPr>
            <a:xfrm flipH="1">
              <a:off x="3858637" y="407962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ounded Rectangle 51">
              <a:extLst>
                <a:ext uri="{FF2B5EF4-FFF2-40B4-BE49-F238E27FC236}">
                  <a16:creationId xmlns:a16="http://schemas.microsoft.com/office/drawing/2014/main" id="{E1D1DED9-DFA5-4AC0-8814-2E2412F5FD28}"/>
                </a:ext>
              </a:extLst>
            </p:cNvPr>
            <p:cNvSpPr/>
            <p:nvPr/>
          </p:nvSpPr>
          <p:spPr>
            <a:xfrm flipH="1">
              <a:off x="4189451" y="500883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8656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4DA139A4-71AE-4D5A-8E60-51E2C337C8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FA4FD6-F161-4565-9E05-B29F3FE33E86}"/>
              </a:ext>
            </a:extLst>
          </p:cNvPr>
          <p:cNvSpPr txBox="1">
            <a:spLocks/>
          </p:cNvSpPr>
          <p:nvPr userDrawn="1"/>
        </p:nvSpPr>
        <p:spPr>
          <a:xfrm>
            <a:off x="650060" y="776064"/>
            <a:ext cx="3615317" cy="8833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Global Respondent Access</a:t>
            </a:r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0EE4E643-ECFA-4002-9F6B-552ACE3CE5CB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5A49C5E-D252-4670-AD6B-1DF770D8C41E}"/>
              </a:ext>
            </a:extLst>
          </p:cNvPr>
          <p:cNvGrpSpPr/>
          <p:nvPr userDrawn="1"/>
        </p:nvGrpSpPr>
        <p:grpSpPr>
          <a:xfrm>
            <a:off x="5554877" y="41997"/>
            <a:ext cx="6774004" cy="6774004"/>
            <a:chOff x="2885658" y="41997"/>
            <a:chExt cx="6774004" cy="67740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CDDF90-D55F-47CC-A895-4C81E6E761BF}"/>
                </a:ext>
              </a:extLst>
            </p:cNvPr>
            <p:cNvSpPr/>
            <p:nvPr/>
          </p:nvSpPr>
          <p:spPr>
            <a:xfrm>
              <a:off x="3802333" y="958672"/>
              <a:ext cx="4940654" cy="4940654"/>
            </a:xfrm>
            <a:prstGeom prst="ellipse">
              <a:avLst/>
            </a:prstGeom>
            <a:noFill/>
            <a:ln w="19050"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06A66B-D8A7-465A-9916-A8E97E2AF930}"/>
                </a:ext>
              </a:extLst>
            </p:cNvPr>
            <p:cNvSpPr/>
            <p:nvPr/>
          </p:nvSpPr>
          <p:spPr>
            <a:xfrm>
              <a:off x="2885658" y="41997"/>
              <a:ext cx="6774004" cy="6774004"/>
            </a:xfrm>
            <a:prstGeom prst="ellipse">
              <a:avLst/>
            </a:prstGeom>
            <a:noFill/>
            <a:ln w="15875"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E2D3E0-FB2A-4218-967A-F5F276C25A81}"/>
                </a:ext>
              </a:extLst>
            </p:cNvPr>
            <p:cNvSpPr/>
            <p:nvPr/>
          </p:nvSpPr>
          <p:spPr>
            <a:xfrm>
              <a:off x="4007675" y="1164014"/>
              <a:ext cx="4529970" cy="4529971"/>
            </a:xfrm>
            <a:prstGeom prst="ellipse">
              <a:avLst/>
            </a:prstGeom>
            <a:solidFill>
              <a:schemeClr val="bg1">
                <a:alpha val="7000"/>
              </a:schemeClr>
            </a:solidFill>
            <a:ln>
              <a:noFill/>
            </a:ln>
            <a:effectLst>
              <a:outerShdw blurRad="635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3EAE44-28AD-4744-B827-DC668899A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383" y="1600043"/>
            <a:ext cx="3657913" cy="3657913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D0E0AD-AABE-433C-9D81-0585E6227B49}"/>
              </a:ext>
            </a:extLst>
          </p:cNvPr>
          <p:cNvGrpSpPr/>
          <p:nvPr userDrawn="1"/>
        </p:nvGrpSpPr>
        <p:grpSpPr>
          <a:xfrm>
            <a:off x="7834059" y="3145889"/>
            <a:ext cx="2269611" cy="566220"/>
            <a:chOff x="977666" y="4650793"/>
            <a:chExt cx="2269611" cy="566220"/>
          </a:xfrm>
        </p:grpSpPr>
        <p:sp>
          <p:nvSpPr>
            <p:cNvPr id="16" name="Rounded Rectangle 529">
              <a:extLst>
                <a:ext uri="{FF2B5EF4-FFF2-40B4-BE49-F238E27FC236}">
                  <a16:creationId xmlns:a16="http://schemas.microsoft.com/office/drawing/2014/main" id="{61FD7D49-C935-479C-85C0-769FEF6F76F5}"/>
                </a:ext>
              </a:extLst>
            </p:cNvPr>
            <p:cNvSpPr/>
            <p:nvPr/>
          </p:nvSpPr>
          <p:spPr>
            <a:xfrm>
              <a:off x="977666" y="4650793"/>
              <a:ext cx="2269611" cy="566220"/>
            </a:xfrm>
            <a:prstGeom prst="roundRect">
              <a:avLst>
                <a:gd name="adj" fmla="val 6958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st="1905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Members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12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17" name="Rounded Rectangle 530">
              <a:extLst>
                <a:ext uri="{FF2B5EF4-FFF2-40B4-BE49-F238E27FC236}">
                  <a16:creationId xmlns:a16="http://schemas.microsoft.com/office/drawing/2014/main" id="{5BF6E0C2-F093-4785-B1FD-273D41B9E500}"/>
                </a:ext>
              </a:extLst>
            </p:cNvPr>
            <p:cNvSpPr/>
            <p:nvPr/>
          </p:nvSpPr>
          <p:spPr>
            <a:xfrm>
              <a:off x="1035812" y="4711544"/>
              <a:ext cx="864300" cy="458940"/>
            </a:xfrm>
            <a:prstGeom prst="roundRect">
              <a:avLst>
                <a:gd name="adj" fmla="val 0"/>
              </a:avLst>
            </a:prstGeom>
            <a:solidFill>
              <a:srgbClr val="00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36.1m+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4D2BCF-8AE1-4C50-8081-52284556D425}"/>
              </a:ext>
            </a:extLst>
          </p:cNvPr>
          <p:cNvGrpSpPr/>
          <p:nvPr userDrawn="1"/>
        </p:nvGrpSpPr>
        <p:grpSpPr>
          <a:xfrm>
            <a:off x="3667885" y="1296662"/>
            <a:ext cx="2928697" cy="4278395"/>
            <a:chOff x="3667885" y="1296662"/>
            <a:chExt cx="2928697" cy="42783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34EBA6-7CC0-4AB6-8169-C1A0CA53799E}"/>
                </a:ext>
              </a:extLst>
            </p:cNvPr>
            <p:cNvGrpSpPr/>
            <p:nvPr/>
          </p:nvGrpSpPr>
          <p:grpSpPr>
            <a:xfrm>
              <a:off x="3670081" y="3147537"/>
              <a:ext cx="2404896" cy="566220"/>
              <a:chOff x="3906500" y="5334744"/>
              <a:chExt cx="2404896" cy="566220"/>
            </a:xfrm>
            <a:solidFill>
              <a:schemeClr val="bg1"/>
            </a:solidFill>
          </p:grpSpPr>
          <p:sp>
            <p:nvSpPr>
              <p:cNvPr id="37" name="Rounded Rectangle 66">
                <a:extLst>
                  <a:ext uri="{FF2B5EF4-FFF2-40B4-BE49-F238E27FC236}">
                    <a16:creationId xmlns:a16="http://schemas.microsoft.com/office/drawing/2014/main" id="{71713E7F-D891-4476-9D3F-B8B7455DA2ED}"/>
                  </a:ext>
                </a:extLst>
              </p:cNvPr>
              <p:cNvSpPr/>
              <p:nvPr/>
            </p:nvSpPr>
            <p:spPr>
              <a:xfrm>
                <a:off x="3906500" y="5334744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North America</a:t>
                </a:r>
              </a:p>
            </p:txBody>
          </p:sp>
          <p:sp>
            <p:nvSpPr>
              <p:cNvPr id="38" name="Rounded Rectangle 67">
                <a:extLst>
                  <a:ext uri="{FF2B5EF4-FFF2-40B4-BE49-F238E27FC236}">
                    <a16:creationId xmlns:a16="http://schemas.microsoft.com/office/drawing/2014/main" id="{3EDE81C3-923C-4F04-8AED-A25E6C000122}"/>
                  </a:ext>
                </a:extLst>
              </p:cNvPr>
              <p:cNvSpPr/>
              <p:nvPr/>
            </p:nvSpPr>
            <p:spPr>
              <a:xfrm>
                <a:off x="3986237" y="5385970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7.6m+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DD3B7-483A-4F83-8248-0E61261EE521}"/>
                </a:ext>
              </a:extLst>
            </p:cNvPr>
            <p:cNvGrpSpPr/>
            <p:nvPr/>
          </p:nvGrpSpPr>
          <p:grpSpPr>
            <a:xfrm>
              <a:off x="3861314" y="4079628"/>
              <a:ext cx="2404896" cy="566220"/>
              <a:chOff x="4428106" y="5338791"/>
              <a:chExt cx="2404896" cy="566220"/>
            </a:xfrm>
            <a:solidFill>
              <a:schemeClr val="bg1"/>
            </a:solidFill>
          </p:grpSpPr>
          <p:sp>
            <p:nvSpPr>
              <p:cNvPr id="35" name="Rounded Rectangle 64">
                <a:extLst>
                  <a:ext uri="{FF2B5EF4-FFF2-40B4-BE49-F238E27FC236}">
                    <a16:creationId xmlns:a16="http://schemas.microsoft.com/office/drawing/2014/main" id="{185C76FA-7458-4DCE-B937-1C4682FA8569}"/>
                  </a:ext>
                </a:extLst>
              </p:cNvPr>
              <p:cNvSpPr/>
              <p:nvPr/>
            </p:nvSpPr>
            <p:spPr>
              <a:xfrm>
                <a:off x="4428106" y="5338791"/>
                <a:ext cx="2404896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Latin America</a:t>
                </a:r>
              </a:p>
            </p:txBody>
          </p:sp>
          <p:sp>
            <p:nvSpPr>
              <p:cNvPr id="36" name="Rounded Rectangle 65">
                <a:extLst>
                  <a:ext uri="{FF2B5EF4-FFF2-40B4-BE49-F238E27FC236}">
                    <a16:creationId xmlns:a16="http://schemas.microsoft.com/office/drawing/2014/main" id="{393E0EF3-2CD9-4366-931E-AFA55D583034}"/>
                  </a:ext>
                </a:extLst>
              </p:cNvPr>
              <p:cNvSpPr/>
              <p:nvPr/>
            </p:nvSpPr>
            <p:spPr>
              <a:xfrm>
                <a:off x="4507843" y="5390017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3.2m+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6E62B0-9182-4956-97CD-CF8DDCB0742A}"/>
                </a:ext>
              </a:extLst>
            </p:cNvPr>
            <p:cNvGrpSpPr/>
            <p:nvPr/>
          </p:nvGrpSpPr>
          <p:grpSpPr>
            <a:xfrm>
              <a:off x="3871744" y="2228460"/>
              <a:ext cx="2404897" cy="566220"/>
              <a:chOff x="4634482" y="2559579"/>
              <a:chExt cx="2404897" cy="566220"/>
            </a:xfrm>
            <a:solidFill>
              <a:schemeClr val="bg1"/>
            </a:solidFill>
          </p:grpSpPr>
          <p:sp>
            <p:nvSpPr>
              <p:cNvPr id="33" name="Rounded Rectangle 62">
                <a:extLst>
                  <a:ext uri="{FF2B5EF4-FFF2-40B4-BE49-F238E27FC236}">
                    <a16:creationId xmlns:a16="http://schemas.microsoft.com/office/drawing/2014/main" id="{17080754-437F-485A-B12F-3073892FC085}"/>
                  </a:ext>
                </a:extLst>
              </p:cNvPr>
              <p:cNvSpPr/>
              <p:nvPr/>
            </p:nvSpPr>
            <p:spPr>
              <a:xfrm>
                <a:off x="4634482" y="2559579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Europe</a:t>
                </a:r>
              </a:p>
            </p:txBody>
          </p:sp>
          <p:sp>
            <p:nvSpPr>
              <p:cNvPr id="34" name="Rounded Rectangle 63">
                <a:extLst>
                  <a:ext uri="{FF2B5EF4-FFF2-40B4-BE49-F238E27FC236}">
                    <a16:creationId xmlns:a16="http://schemas.microsoft.com/office/drawing/2014/main" id="{564AD203-67DA-4283-8605-5098FDE13312}"/>
                  </a:ext>
                </a:extLst>
              </p:cNvPr>
              <p:cNvSpPr/>
              <p:nvPr/>
            </p:nvSpPr>
            <p:spPr>
              <a:xfrm>
                <a:off x="4714219" y="2610805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10.7m+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D7B0BC4-F09B-46D9-AF68-BA42901CE83C}"/>
                </a:ext>
              </a:extLst>
            </p:cNvPr>
            <p:cNvGrpSpPr/>
            <p:nvPr/>
          </p:nvGrpSpPr>
          <p:grpSpPr>
            <a:xfrm>
              <a:off x="4191685" y="5008837"/>
              <a:ext cx="2404897" cy="566220"/>
              <a:chOff x="4433298" y="3483867"/>
              <a:chExt cx="2404897" cy="566220"/>
            </a:xfrm>
            <a:solidFill>
              <a:schemeClr val="bg1"/>
            </a:solidFill>
          </p:grpSpPr>
          <p:sp>
            <p:nvSpPr>
              <p:cNvPr id="31" name="Rounded Rectangle 60">
                <a:extLst>
                  <a:ext uri="{FF2B5EF4-FFF2-40B4-BE49-F238E27FC236}">
                    <a16:creationId xmlns:a16="http://schemas.microsoft.com/office/drawing/2014/main" id="{51186B36-6FC1-4B13-B1EA-E2690D7CD709}"/>
                  </a:ext>
                </a:extLst>
              </p:cNvPr>
              <p:cNvSpPr/>
              <p:nvPr/>
            </p:nvSpPr>
            <p:spPr>
              <a:xfrm>
                <a:off x="4433298" y="348386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MENA</a:t>
                </a:r>
              </a:p>
            </p:txBody>
          </p:sp>
          <p:sp>
            <p:nvSpPr>
              <p:cNvPr id="32" name="Rounded Rectangle 61">
                <a:extLst>
                  <a:ext uri="{FF2B5EF4-FFF2-40B4-BE49-F238E27FC236}">
                    <a16:creationId xmlns:a16="http://schemas.microsoft.com/office/drawing/2014/main" id="{85096774-9EBD-407E-BED8-041EF29868E5}"/>
                  </a:ext>
                </a:extLst>
              </p:cNvPr>
              <p:cNvSpPr/>
              <p:nvPr/>
            </p:nvSpPr>
            <p:spPr>
              <a:xfrm>
                <a:off x="4513035" y="353509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1.3m+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ED3D48F-7295-4759-A31C-8539BB87DFBB}"/>
                </a:ext>
              </a:extLst>
            </p:cNvPr>
            <p:cNvGrpSpPr/>
            <p:nvPr/>
          </p:nvGrpSpPr>
          <p:grpSpPr>
            <a:xfrm>
              <a:off x="4191685" y="1296662"/>
              <a:ext cx="2404897" cy="566220"/>
              <a:chOff x="4763671" y="699737"/>
              <a:chExt cx="2404897" cy="566220"/>
            </a:xfrm>
            <a:solidFill>
              <a:schemeClr val="bg1"/>
            </a:solidFill>
          </p:grpSpPr>
          <p:sp>
            <p:nvSpPr>
              <p:cNvPr id="29" name="Rounded Rectangle 58">
                <a:extLst>
                  <a:ext uri="{FF2B5EF4-FFF2-40B4-BE49-F238E27FC236}">
                    <a16:creationId xmlns:a16="http://schemas.microsoft.com/office/drawing/2014/main" id="{8B6569FA-B27C-4EAD-AA34-8E8262C4FEC0}"/>
                  </a:ext>
                </a:extLst>
              </p:cNvPr>
              <p:cNvSpPr/>
              <p:nvPr/>
            </p:nvSpPr>
            <p:spPr>
              <a:xfrm>
                <a:off x="4763671" y="699737"/>
                <a:ext cx="2404897" cy="56622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>
                <a:outerShdw blurRad="228600" dist="127000" dir="2700000" sx="102000" sy="102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0" rIns="468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Members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12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Asia-Pacific</a:t>
                </a:r>
              </a:p>
            </p:txBody>
          </p:sp>
          <p:sp>
            <p:nvSpPr>
              <p:cNvPr id="30" name="Rounded Rectangle 59">
                <a:extLst>
                  <a:ext uri="{FF2B5EF4-FFF2-40B4-BE49-F238E27FC236}">
                    <a16:creationId xmlns:a16="http://schemas.microsoft.com/office/drawing/2014/main" id="{2489C398-E4F6-471A-9004-F45A1B5743B7}"/>
                  </a:ext>
                </a:extLst>
              </p:cNvPr>
              <p:cNvSpPr/>
              <p:nvPr/>
            </p:nvSpPr>
            <p:spPr>
              <a:xfrm>
                <a:off x="4843408" y="750963"/>
                <a:ext cx="962248" cy="458940"/>
              </a:xfrm>
              <a:prstGeom prst="roundRect">
                <a:avLst>
                  <a:gd name="adj" fmla="val 6958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13.3m+</a:t>
                </a:r>
              </a:p>
            </p:txBody>
          </p:sp>
        </p:grpSp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9CE86AF2-F781-4A13-AEA0-0E99042CF0DF}"/>
                </a:ext>
              </a:extLst>
            </p:cNvPr>
            <p:cNvSpPr/>
            <p:nvPr/>
          </p:nvSpPr>
          <p:spPr>
            <a:xfrm flipH="1">
              <a:off x="4189451" y="1297053"/>
              <a:ext cx="45719" cy="566220"/>
            </a:xfrm>
            <a:prstGeom prst="roundRect">
              <a:avLst/>
            </a:prstGeom>
            <a:solidFill>
              <a:srgbClr val="FFD1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ounded Rectangle 31">
              <a:extLst>
                <a:ext uri="{FF2B5EF4-FFF2-40B4-BE49-F238E27FC236}">
                  <a16:creationId xmlns:a16="http://schemas.microsoft.com/office/drawing/2014/main" id="{B207F91B-8CBA-42EB-9993-15D25533C946}"/>
                </a:ext>
              </a:extLst>
            </p:cNvPr>
            <p:cNvSpPr/>
            <p:nvPr/>
          </p:nvSpPr>
          <p:spPr>
            <a:xfrm flipH="1">
              <a:off x="3870181" y="2224704"/>
              <a:ext cx="45719" cy="566220"/>
            </a:xfrm>
            <a:prstGeom prst="roundRect">
              <a:avLst/>
            </a:prstGeom>
            <a:solidFill>
              <a:srgbClr val="E300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1134027-4795-4C0E-845D-8936F76079E4}"/>
                </a:ext>
              </a:extLst>
            </p:cNvPr>
            <p:cNvSpPr/>
            <p:nvPr/>
          </p:nvSpPr>
          <p:spPr>
            <a:xfrm flipH="1">
              <a:off x="3667885" y="3151873"/>
              <a:ext cx="45719" cy="566220"/>
            </a:xfrm>
            <a:prstGeom prst="roundRect">
              <a:avLst/>
            </a:prstGeom>
            <a:solidFill>
              <a:srgbClr val="4A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ounded Rectangle 33">
              <a:extLst>
                <a:ext uri="{FF2B5EF4-FFF2-40B4-BE49-F238E27FC236}">
                  <a16:creationId xmlns:a16="http://schemas.microsoft.com/office/drawing/2014/main" id="{F7990961-3DD0-461C-A7C4-39C597B9A80F}"/>
                </a:ext>
              </a:extLst>
            </p:cNvPr>
            <p:cNvSpPr/>
            <p:nvPr/>
          </p:nvSpPr>
          <p:spPr>
            <a:xfrm flipH="1">
              <a:off x="3858637" y="4079627"/>
              <a:ext cx="45719" cy="566220"/>
            </a:xfrm>
            <a:prstGeom prst="roundRect">
              <a:avLst/>
            </a:prstGeom>
            <a:solidFill>
              <a:srgbClr val="2ACD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ounded Rectangle 34">
              <a:extLst>
                <a:ext uri="{FF2B5EF4-FFF2-40B4-BE49-F238E27FC236}">
                  <a16:creationId xmlns:a16="http://schemas.microsoft.com/office/drawing/2014/main" id="{1DCA4E44-B7E4-4347-933D-8E46A02C75E1}"/>
                </a:ext>
              </a:extLst>
            </p:cNvPr>
            <p:cNvSpPr/>
            <p:nvPr/>
          </p:nvSpPr>
          <p:spPr>
            <a:xfrm flipH="1">
              <a:off x="4182153" y="5008837"/>
              <a:ext cx="45719" cy="566220"/>
            </a:xfrm>
            <a:prstGeom prst="roundRect">
              <a:avLst/>
            </a:prstGeom>
            <a:solidFill>
              <a:srgbClr val="5E249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46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17A3EAF7-E3D1-4393-B875-B64E61C5F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307188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8924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chapter slide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A665F6-79FF-431F-BA31-212EF3E77A69}"/>
              </a:ext>
            </a:extLst>
          </p:cNvPr>
          <p:cNvGrpSpPr/>
          <p:nvPr userDrawn="1"/>
        </p:nvGrpSpPr>
        <p:grpSpPr>
          <a:xfrm>
            <a:off x="-1444488" y="1975276"/>
            <a:ext cx="3737112" cy="4363060"/>
            <a:chOff x="7994166" y="-788"/>
            <a:chExt cx="3876262" cy="4525518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AE81BFC9-E16F-469F-B8AE-C5A87020FB2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015BA45-9CAB-44C0-B3A2-ABF83638AA30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37B9715-3723-4341-9096-072F068EB50C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19A11B0-D06A-4E6D-B0E5-8CDA651BCB5C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075560-7D4E-4A74-96F3-90E6EC0B7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18" name="Google Shape;483;p43">
            <a:extLst>
              <a:ext uri="{FF2B5EF4-FFF2-40B4-BE49-F238E27FC236}">
                <a16:creationId xmlns:a16="http://schemas.microsoft.com/office/drawing/2014/main" id="{BA4247D8-5590-FF45-9124-63454758963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7431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277" y="233363"/>
            <a:ext cx="11732286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300256-AB32-4B9D-BC00-4B545F70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E16BF8-8133-4432-9471-926C9640C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FEA61D89-659C-F74D-B831-47CD220C23BB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27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6" y="694158"/>
            <a:ext cx="3239326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250618" cy="29993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30" name="Google Shape;311;p3">
            <a:extLst>
              <a:ext uri="{FF2B5EF4-FFF2-40B4-BE49-F238E27FC236}">
                <a16:creationId xmlns:a16="http://schemas.microsoft.com/office/drawing/2014/main" id="{E3ECBB86-1D5A-428E-B1A1-A6206D9509AB}"/>
              </a:ext>
            </a:extLst>
          </p:cNvPr>
          <p:cNvSpPr/>
          <p:nvPr/>
        </p:nvSpPr>
        <p:spPr>
          <a:xfrm>
            <a:off x="652735" y="4403797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0D9BF40F-FF5E-42F4-A029-8E38FEAD89AC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B3F97-6BF7-4771-8625-91E5D7890C7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table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B0C381-9F58-4BD0-AFE8-E9967BEAA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67C55E0-3113-42D1-A7F6-4C95E3289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7" y="0"/>
            <a:ext cx="391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3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s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551FBC9-27D0-4ED5-B6A1-7892D3310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088481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ext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3394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9073" y="233363"/>
            <a:ext cx="5085490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ED55B2C-D366-4B0B-970F-BAC676564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735" y="2655707"/>
            <a:ext cx="4864100" cy="3221310"/>
          </a:xfrm>
          <a:noFill/>
        </p:spPr>
        <p:txBody>
          <a:bodyPr wrap="square" lIns="0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92280B-9804-4267-9694-EDB566CBE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B64C4A-FF4C-4816-8B44-82691B934A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66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9227" y="1917291"/>
            <a:ext cx="7973545" cy="2743200"/>
          </a:xfrm>
        </p:spPr>
        <p:txBody>
          <a:bodyPr vert="horz" lIns="540000" tIns="0" rIns="540000" bIns="0" rtlCol="0" anchor="ctr">
            <a:noAutofit/>
          </a:bodyPr>
          <a:lstStyle>
            <a:lvl1pPr algn="ctr">
              <a:defRPr kumimoji="0" 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</a:pPr>
            <a:r>
              <a:rPr lang="en-US"/>
              <a:t>“Click here to add a </a:t>
            </a:r>
            <a:br>
              <a:rPr lang="en-US"/>
            </a:br>
            <a:r>
              <a:rPr lang="en-US"/>
              <a:t>quote to this slide”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3B19DE6-68A3-4232-A28D-3461C5872FA4}"/>
              </a:ext>
            </a:extLst>
          </p:cNvPr>
          <p:cNvSpPr/>
          <p:nvPr/>
        </p:nvSpPr>
        <p:spPr>
          <a:xfrm rot="8100000">
            <a:off x="1583563" y="1603513"/>
            <a:ext cx="715278" cy="531180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chemeClr val="bg1"/>
          </a:solidFill>
          <a:ln w="3258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090C51F-5114-40DB-946C-D3E279E2F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96600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B3F97-6BF7-4771-8625-91E5D7890C7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52735" y="1705998"/>
            <a:ext cx="10794518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table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B0C381-9F58-4BD0-AFE8-E9967BEAA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67C55E0-3113-42D1-A7F6-4C95E3289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7" y="0"/>
            <a:ext cx="391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8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4" y="694158"/>
            <a:ext cx="3293431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2BC9D4-B2E6-48FC-9B07-B8CB266BD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309665" cy="29993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>
            <a:off x="652735" y="4403797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ounded Rectangle 48">
            <a:extLst>
              <a:ext uri="{FF2B5EF4-FFF2-40B4-BE49-F238E27FC236}">
                <a16:creationId xmlns:a16="http://schemas.microsoft.com/office/drawing/2014/main" id="{EAE7F16E-D70B-4A06-94AD-83DADE4AFC0D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8209098-CF49-4C50-A622-C5C9093B313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icon to insert chart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0561109-D033-4EFB-A22F-52FE43B49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1067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CAA818B-B59E-48D0-A727-F1C502811D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2734" y="1705998"/>
            <a:ext cx="10794517" cy="409244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chart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B0C381-9F58-4BD0-AFE8-E9967BEAA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1558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CAA818B-B59E-48D0-A727-F1C502811D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2734" y="1705998"/>
            <a:ext cx="10794517" cy="409244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chart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B0C381-9F58-4BD0-AFE8-E9967BEAA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all" spc="20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8496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1;p3">
            <a:extLst>
              <a:ext uri="{FF2B5EF4-FFF2-40B4-BE49-F238E27FC236}">
                <a16:creationId xmlns:a16="http://schemas.microsoft.com/office/drawing/2014/main" id="{FB54DAEB-0C2E-401B-A5AB-FE1943F2F034}"/>
              </a:ext>
            </a:extLst>
          </p:cNvPr>
          <p:cNvSpPr/>
          <p:nvPr userDrawn="1"/>
        </p:nvSpPr>
        <p:spPr>
          <a:xfrm>
            <a:off x="10105545" y="835506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9"/>
            <a:ext cx="5233242" cy="6897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title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 rot="10800000">
            <a:off x="573589" y="4488894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35C6A3CF-8386-4F0C-B700-0FEC52ED54EB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444791" y="1707729"/>
            <a:ext cx="9404033" cy="4124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SmartArt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6A92B63-1B34-4768-B55A-80DD1ABEC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4249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DA4D6FEA-2275-44EC-AE1B-F4CA0B647C38}"/>
              </a:ext>
            </a:extLst>
          </p:cNvPr>
          <p:cNvSpPr/>
          <p:nvPr userDrawn="1"/>
        </p:nvSpPr>
        <p:spPr>
          <a:xfrm>
            <a:off x="4410681" y="1225547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99E28C4-0C89-407E-8614-0B3C03FDEA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246" y="1434241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386EE-AD2D-4B75-B893-CEC252F33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978" y="1735841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5" name="Rounded Rectangle 19">
            <a:extLst>
              <a:ext uri="{FF2B5EF4-FFF2-40B4-BE49-F238E27FC236}">
                <a16:creationId xmlns:a16="http://schemas.microsoft.com/office/drawing/2014/main" id="{B3676ACD-E9FB-40EF-907B-82488E92B10C}"/>
              </a:ext>
            </a:extLst>
          </p:cNvPr>
          <p:cNvSpPr/>
          <p:nvPr userDrawn="1"/>
        </p:nvSpPr>
        <p:spPr>
          <a:xfrm>
            <a:off x="4410681" y="2704420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3F2F89F-CEC3-4361-9194-4DF4A8CC5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9246" y="293167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85CC3611-5F95-42FE-B84F-597C6C995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978" y="3233275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3E08C7F3-08C5-455E-A47A-99B5E8092458}"/>
              </a:ext>
            </a:extLst>
          </p:cNvPr>
          <p:cNvSpPr/>
          <p:nvPr userDrawn="1"/>
        </p:nvSpPr>
        <p:spPr>
          <a:xfrm>
            <a:off x="4410681" y="4183293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FBFB398-6C19-4626-9410-CC4EEF0BBB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9246" y="4386286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1021A511-5E9B-410C-ADC7-ED09C50A0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78" y="4687886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1" name="Rounded Rectangle 19">
            <a:extLst>
              <a:ext uri="{FF2B5EF4-FFF2-40B4-BE49-F238E27FC236}">
                <a16:creationId xmlns:a16="http://schemas.microsoft.com/office/drawing/2014/main" id="{5B8F9B9E-009A-4250-B131-691312CA88B5}"/>
              </a:ext>
            </a:extLst>
          </p:cNvPr>
          <p:cNvSpPr/>
          <p:nvPr userDrawn="1"/>
        </p:nvSpPr>
        <p:spPr>
          <a:xfrm>
            <a:off x="8004992" y="1225547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394C1856-0039-44DF-A8C3-A2274ACEDB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557" y="1434241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406461ED-0AFF-4F00-AF78-9E9D8D1BF7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289" y="1735841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338BEBE7-6D73-4552-B88B-DBB376AD9FA2}"/>
              </a:ext>
            </a:extLst>
          </p:cNvPr>
          <p:cNvSpPr/>
          <p:nvPr userDrawn="1"/>
        </p:nvSpPr>
        <p:spPr>
          <a:xfrm>
            <a:off x="8004992" y="2704420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E88B1E4B-9F73-447F-BA41-C05554D291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3557" y="293167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391916F-42B3-4B53-AF57-73FC14B7C6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9289" y="3233275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7" name="Rounded Rectangle 19">
            <a:extLst>
              <a:ext uri="{FF2B5EF4-FFF2-40B4-BE49-F238E27FC236}">
                <a16:creationId xmlns:a16="http://schemas.microsoft.com/office/drawing/2014/main" id="{936B5A9E-6F94-4CA8-B240-8D5201D15A22}"/>
              </a:ext>
            </a:extLst>
          </p:cNvPr>
          <p:cNvSpPr/>
          <p:nvPr userDrawn="1"/>
        </p:nvSpPr>
        <p:spPr>
          <a:xfrm>
            <a:off x="8004992" y="4183293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21C77CF6-8775-4481-A0B2-C7F989C60F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3557" y="4386286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78DEB3D-07AF-4F0D-875B-690712330D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69289" y="4687886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551FBC9-27D0-4ED5-B6A1-7892D3310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56837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62B2AF77-EAD9-4155-A497-987644EF8930}"/>
              </a:ext>
            </a:extLst>
          </p:cNvPr>
          <p:cNvSpPr/>
          <p:nvPr userDrawn="1"/>
        </p:nvSpPr>
        <p:spPr>
          <a:xfrm>
            <a:off x="4410681" y="1729084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6AB0FC7-5B5C-4C66-8A18-388B79A2D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246" y="1935999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3D68493-6695-4730-BEA9-E80DEB787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978" y="2506223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FEFF05D6-3ABA-4212-9E9F-7D6FCF3BC816}"/>
              </a:ext>
            </a:extLst>
          </p:cNvPr>
          <p:cNvSpPr/>
          <p:nvPr userDrawn="1"/>
        </p:nvSpPr>
        <p:spPr>
          <a:xfrm>
            <a:off x="4410681" y="3412461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4EE2BAD-FBC2-4412-8AB5-E09A80BF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9246" y="3630699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F1BF6A7-E97F-4B52-9471-B483840712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978" y="4200923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2" name="Rounded Rectangle 19">
            <a:extLst>
              <a:ext uri="{FF2B5EF4-FFF2-40B4-BE49-F238E27FC236}">
                <a16:creationId xmlns:a16="http://schemas.microsoft.com/office/drawing/2014/main" id="{27F81A76-961D-4E20-80C2-9A8F17B8CBB6}"/>
              </a:ext>
            </a:extLst>
          </p:cNvPr>
          <p:cNvSpPr/>
          <p:nvPr userDrawn="1"/>
        </p:nvSpPr>
        <p:spPr>
          <a:xfrm>
            <a:off x="8004992" y="1729084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0F1CC15-6A8C-4CF4-B9F1-8D75368BF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3557" y="1932858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AA29E93C-87C6-401F-9887-E36CB3B9A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9289" y="2503082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BD905B2-3C3C-44AB-9095-1EF5D51F09E4}"/>
              </a:ext>
            </a:extLst>
          </p:cNvPr>
          <p:cNvSpPr/>
          <p:nvPr userDrawn="1"/>
        </p:nvSpPr>
        <p:spPr>
          <a:xfrm>
            <a:off x="8004992" y="3411279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4797E2A0-BA12-4712-AC11-D7B655CFD2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557" y="3629517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7AA25C80-393A-45E7-96AF-CAFD901B2A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289" y="4199741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BA9A458-B453-4B42-AF66-0A77542F6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57408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9227" y="1917291"/>
            <a:ext cx="7973545" cy="2743200"/>
          </a:xfrm>
        </p:spPr>
        <p:txBody>
          <a:bodyPr vert="horz" lIns="540000" tIns="0" rIns="540000" bIns="0" rtlCol="0" anchor="ctr">
            <a:noAutofit/>
          </a:bodyPr>
          <a:lstStyle>
            <a:lvl1pPr algn="ctr">
              <a:defRPr kumimoji="0" 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</a:pPr>
            <a:r>
              <a:rPr lang="en-US"/>
              <a:t>“Click here to add a </a:t>
            </a:r>
            <a:br>
              <a:rPr lang="en-US"/>
            </a:br>
            <a:r>
              <a:rPr lang="en-US"/>
              <a:t>quote to this slide”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C4877E-D903-4D5F-989F-C83FA7885784}"/>
              </a:ext>
            </a:extLst>
          </p:cNvPr>
          <p:cNvGrpSpPr/>
          <p:nvPr userDrawn="1"/>
        </p:nvGrpSpPr>
        <p:grpSpPr>
          <a:xfrm>
            <a:off x="1583563" y="1603513"/>
            <a:ext cx="9024875" cy="3347440"/>
            <a:chOff x="1693389" y="2351039"/>
            <a:chExt cx="9024875" cy="334744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3B19DE6-68A3-4232-A28D-3461C5872FA4}"/>
                </a:ext>
              </a:extLst>
            </p:cNvPr>
            <p:cNvSpPr/>
            <p:nvPr/>
          </p:nvSpPr>
          <p:spPr>
            <a:xfrm rot="8100000">
              <a:off x="1693389" y="2351039"/>
              <a:ext cx="715278" cy="53118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93BE95A-ECE5-4C9A-A035-B4B127EC2283}"/>
                </a:ext>
              </a:extLst>
            </p:cNvPr>
            <p:cNvSpPr/>
            <p:nvPr/>
          </p:nvSpPr>
          <p:spPr>
            <a:xfrm rot="18900000">
              <a:off x="10002986" y="5167299"/>
              <a:ext cx="715278" cy="53118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090C51F-5114-40DB-946C-D3E279E2F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99063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833912-BFEC-404B-8AFC-C05C2D8BD5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95020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4569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3B19DE6-68A3-4232-A28D-3461C5872FA4}"/>
              </a:ext>
            </a:extLst>
          </p:cNvPr>
          <p:cNvSpPr/>
          <p:nvPr/>
        </p:nvSpPr>
        <p:spPr>
          <a:xfrm rot="8100000">
            <a:off x="1098340" y="1603514"/>
            <a:ext cx="715278" cy="531180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241AD6-27A7-4AC9-9387-D9D0668236F5}"/>
              </a:ext>
            </a:extLst>
          </p:cNvPr>
          <p:cNvCxnSpPr/>
          <p:nvPr userDrawn="1"/>
        </p:nvCxnSpPr>
        <p:spPr>
          <a:xfrm>
            <a:off x="1494569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1539E02-DCF8-4866-9E4E-E581E6BAA9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0842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B45C386-2CCE-4899-B856-7BD455AC26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0391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4C3C33B0-051B-4526-AA4C-6543AB383C90}"/>
              </a:ext>
            </a:extLst>
          </p:cNvPr>
          <p:cNvSpPr/>
          <p:nvPr userDrawn="1"/>
        </p:nvSpPr>
        <p:spPr>
          <a:xfrm rot="8100000">
            <a:off x="4544162" y="1603514"/>
            <a:ext cx="715278" cy="531180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F22DA8-22B4-4C09-9CBA-C6BBA140C176}"/>
              </a:ext>
            </a:extLst>
          </p:cNvPr>
          <p:cNvCxnSpPr/>
          <p:nvPr userDrawn="1"/>
        </p:nvCxnSpPr>
        <p:spPr>
          <a:xfrm>
            <a:off x="4940391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3DDE820E-ABBB-433B-BDAD-0D8CB61FBF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68684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CBFAA22-4465-4879-A182-80881233F8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8233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B2986D99-2D8A-42AF-A7A9-8F70750D2692}"/>
              </a:ext>
            </a:extLst>
          </p:cNvPr>
          <p:cNvSpPr/>
          <p:nvPr userDrawn="1"/>
        </p:nvSpPr>
        <p:spPr>
          <a:xfrm rot="8100000">
            <a:off x="7872004" y="1603514"/>
            <a:ext cx="715278" cy="531180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66B64C-B4EC-4170-9311-6EE0CB035549}"/>
              </a:ext>
            </a:extLst>
          </p:cNvPr>
          <p:cNvCxnSpPr/>
          <p:nvPr userDrawn="1"/>
        </p:nvCxnSpPr>
        <p:spPr>
          <a:xfrm>
            <a:off x="8268233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E8CCF12-89F0-4AA9-976D-567B9F14C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66050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AD59225-403A-4E24-91DF-DD7CACEDCE48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</p:grpSpPr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6392F9ED-59B5-4E5A-8308-FFAB8DAE479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EDBBBE15-8F94-4B72-9A61-694ABF8B7882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EB1F1D81-E86F-4F11-8813-8D99AD98693F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3E2BEFE5-17D2-48C0-9F02-2999604DB8BA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D00E45-19E1-4CAD-BF44-546FDF27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4F1F833-C4FA-4DEC-A8FE-48983FC87C33}"/>
              </a:ext>
            </a:extLst>
          </p:cNvPr>
          <p:cNvSpPr/>
          <p:nvPr userDrawn="1"/>
        </p:nvSpPr>
        <p:spPr>
          <a:xfrm>
            <a:off x="1016494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CC7524-56FA-4262-A380-D42BD6FC39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9340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FFE1A3D-688E-472B-B2A1-1874B89B8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340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DED2485A-CDEF-4807-BCBC-7AD8AB1F8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5290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17D9210-0038-4C38-ADE8-47377B4D24BA}"/>
              </a:ext>
            </a:extLst>
          </p:cNvPr>
          <p:cNvSpPr/>
          <p:nvPr userDrawn="1"/>
        </p:nvSpPr>
        <p:spPr>
          <a:xfrm>
            <a:off x="4150312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38A9698-793B-40AB-A5D7-60AD7B1084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3158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94FBFD4-8CB3-4DC0-B123-8C59017432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3158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01F66BC-CC18-4A5B-B973-6AB1FEF7DC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9108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16F09AE-01A7-491C-A5EB-D8F6032B76F2}"/>
              </a:ext>
            </a:extLst>
          </p:cNvPr>
          <p:cNvSpPr/>
          <p:nvPr userDrawn="1"/>
        </p:nvSpPr>
        <p:spPr>
          <a:xfrm>
            <a:off x="7281722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C21F089-E983-4907-96B1-BF7E8BB039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4568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0B4E3D3-CA0D-49A7-803D-0E3CEA4C04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4568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9CA36CB7-57EE-4F2C-B28F-57144846BF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518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A83F87B-435E-459D-8E9D-784517D18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4703EC-F31B-42D8-AACB-9DAEAEDF02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81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D14BFD90-2A5E-48DD-8905-AA1C8DA70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3394" y="1419742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46F3E0-EB97-4471-814C-753C59A9A5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702" y="1419742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 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DB2AB7-15AE-4BD9-A49B-AFC28F1946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88649" y="1502760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105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C6C9933-4557-4B7D-893E-B4859A6D33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9220" y="1703953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9AD536B-F2F5-47C3-A5D2-AA7DF3F7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9220" y="1928227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954AFCA-92FD-4206-9DB4-756016F3C1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3394" y="2746408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F3188333-429C-48CA-9EDC-CE39B76139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0702" y="2746408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8AC417D6-AE58-48D3-9295-2A34C1360D3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8649" y="2829426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1A697B6E-06F1-4901-9545-D4FD78B34E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9220" y="3030619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8552279-117E-4375-BE6C-29DACB4CF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99220" y="3254893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61BECAD7-29F9-40DA-AF95-3819067B3A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3394" y="4048806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A65C8BE2-CC13-4706-8D94-BE36ED18CE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0702" y="4048806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A12D9C75-01F7-4969-9007-96A810467F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88649" y="4131824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A8A9F9DF-9E0A-458E-B100-79FB07F6B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9220" y="4333017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8BFC8D2D-9BCB-431E-B667-82E7C00751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99220" y="4557291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A4BCDA25-0BBF-441A-9C62-01DC7AF348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2212" y="1419742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3D029DA9-1718-4EB9-A972-2E832461F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9520" y="1419742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AE7D11AB-F2A4-4F68-911D-45168F2CC8B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187467" y="1502760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82A555A5-0551-4AC9-AF94-56EA2C68CC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19008" y="1703953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EB7FAB80-FA44-4470-A1B8-BFE12F2E8E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9008" y="1928227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66" name="Text Placeholder 9">
            <a:extLst>
              <a:ext uri="{FF2B5EF4-FFF2-40B4-BE49-F238E27FC236}">
                <a16:creationId xmlns:a16="http://schemas.microsoft.com/office/drawing/2014/main" id="{FF36B2D8-1F30-43BF-BDEB-293CD4D400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02212" y="2746408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B45BDD5-D619-45F8-8022-46D34B24F2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09520" y="2746408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B5B1A007-46E3-4D51-B45A-FE92D7F94DA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187467" y="2829426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AE6FFBD7-FB1A-4430-AE43-7EF7FBCB24B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9008" y="3030619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117FFA7F-F1F8-42AB-940A-116ED26E14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19008" y="3254893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2167923-1290-4152-93CE-E3A164FE1E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02212" y="4048806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48CD011C-7237-4A0A-B562-C614D77E93F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09520" y="4048806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5F46B226-C210-4DD0-BB20-AB5770C27EF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87467" y="4131824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3AC32B53-6DB8-4493-9416-AC1476CC93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19008" y="4333017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6A10DEB-EAED-43FB-A2E5-0FCD62F8FB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19008" y="4557291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478D2714-B45D-4BA4-82E3-099C567B2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EDF055-62AC-4234-9771-1DE8472DD7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8965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66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690C598-0A01-4619-AC90-53F1E900D69F}"/>
              </a:ext>
            </a:extLst>
          </p:cNvPr>
          <p:cNvGrpSpPr/>
          <p:nvPr userDrawn="1"/>
        </p:nvGrpSpPr>
        <p:grpSpPr>
          <a:xfrm>
            <a:off x="9445122" y="561961"/>
            <a:ext cx="2169324" cy="2532674"/>
            <a:chOff x="7994166" y="-788"/>
            <a:chExt cx="3876262" cy="4525518"/>
          </a:xfrm>
          <a:solidFill>
            <a:srgbClr val="003399">
              <a:alpha val="3922"/>
            </a:srgbClr>
          </a:solidFill>
        </p:grpSpPr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75EAFEDC-89F9-403C-BD45-7ABDA35BCF4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E9EEF6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3F45B8C7-0412-4644-96A1-0A6008F32EF2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445B772-6824-4A8F-92FD-88215BFB600A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1469559-841F-406E-86A4-68D5E9FE1042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D00E45-19E1-4CAD-BF44-546FDF27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4455611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Our partners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F430741-735C-413B-A014-2D9E71EF82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14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27657D5-2CEB-4348-BCB0-ABB3B9F475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148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2FBDC3E-F53D-4469-B3B5-2B54C1A06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616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9715477-B812-498B-8332-F9354B98B9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393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F3FA7AA-C178-45A5-94AE-BC1253169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318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0E904C1-5C13-465D-A212-BF9357D46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300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03CE3-E5FB-476A-964D-0580B4D3BA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6733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6623D8FB-AA05-4C9F-B29D-B7EB00B0924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6733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35BD336-FC49-4899-8F93-D686D9E6DA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3022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0DF6BDFA-0977-45AF-A855-76E64D49F6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3022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74DAFF50-A633-41C0-BBA7-265DFE44600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92291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8F338214-9172-4BB0-9BB3-EB171B67AFA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2291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7F9E4E4-D4A6-4886-AAE5-ED035A3FDA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207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70BFF6D-2261-49D9-8310-8E4098D598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60207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61043A2-BCAD-4C27-BA25-79494BADC7F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40198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982A503-F343-4891-8568-D29607C7127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540198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033CDD-D1B1-45B0-9FE2-97B800CDC7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148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11E4CA0-388D-4C2E-BB5F-1136A4B9E0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4393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0A0163B-C8D5-469D-AAB6-56269806C4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2300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F5AD7F9-5C4C-4910-B8AA-16736E94E4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733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0B967B66-0E80-4B00-BDFB-3D5E64D9F59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43022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C0622C5-49E7-41E3-8342-7C0E070FD31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992291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40B2DE36-E98E-4D0B-B33A-4FDB73AD51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0207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4AE4414-BA3D-42EE-8B50-B511D070D61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540198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F1E98CFC-2237-47F9-AC1B-0399079AD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7C2962-6C21-46B9-A2DE-28051799E2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67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1542526"/>
            <a:ext cx="3606650" cy="1346398"/>
          </a:xfrm>
        </p:spPr>
        <p:txBody>
          <a:bodyPr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9600" b="1">
                <a:solidFill>
                  <a:schemeClr val="tx2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XXX%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2BC9D4-B2E6-48FC-9B07-B8CB266BD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966511"/>
            <a:ext cx="3606650" cy="26708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>
            <a:off x="652735" y="4369669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ounded Rectangle 48">
            <a:extLst>
              <a:ext uri="{FF2B5EF4-FFF2-40B4-BE49-F238E27FC236}">
                <a16:creationId xmlns:a16="http://schemas.microsoft.com/office/drawing/2014/main" id="{EAE7F16E-D70B-4A06-94AD-83DADE4AFC0D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8209098-CF49-4C50-A622-C5C9093B313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icon to insert chart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F8A7AE-A6F6-47ED-9ED7-F9410167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34312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2474447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7B4E-3316-42EA-9436-004FC42AE2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13351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42BDAB-E4B4-457E-950E-688FC6A5FF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3060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A6AD4DD-3AB6-4660-8E92-C22D65ABC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3061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01B0530-E81F-4DD3-85AE-468682356C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3877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015EACA-6B4E-48AC-9D5B-4052BBE4D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586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3BC72A3-8FE6-4EF6-BE59-AC8FFCB95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3587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970E942-9B12-4561-B949-BE93A0C8A0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2856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49E002E0-B436-46D0-8DF3-7480E4D22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2565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4BBABDD1-7FE8-40BF-A4AE-D71F5183D7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2566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EDD8C21-4E47-4A42-A4FD-6C983FBA8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3061" y="694158"/>
            <a:ext cx="4599493" cy="6284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90A513AA-A2FC-463D-93FE-E946D843B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13061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97370FBC-FF64-4AED-9A22-99253F11B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43587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8FD18-90A5-4E2E-9917-EC3180003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72566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E46A7E6E-F67B-49BB-9A7B-960DB482B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3061" y="1331905"/>
            <a:ext cx="4599493" cy="54639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BF3AD35-393C-40C5-A0DC-FB773532E5B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1188" y="233363"/>
            <a:ext cx="3447792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61CA4B25-4965-4637-95F2-65D4AB1CF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05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53092E-BA99-4B08-AA0F-C3E80E2A1298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CB64692F-75FD-4367-839A-20B6868D5848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0DF0146-3D85-49D8-A5D0-3BE277AEFB85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DB9703B-D390-49C4-B1D0-257414A0840B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11BF3C8-11C0-4382-8385-FBA8D42F3EE0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E165E-3D41-4E89-9787-9CEE2246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000" y="2197248"/>
            <a:ext cx="5558808" cy="3425825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 sz="4800" b="1"/>
            </a:lvl2pPr>
            <a:lvl3pPr marL="0" indent="0">
              <a:buNone/>
              <a:defRPr sz="4800" b="1"/>
            </a:lvl3pPr>
            <a:lvl4pPr marL="0" indent="0">
              <a:buNone/>
              <a:defRPr sz="4800" b="1"/>
            </a:lvl4pPr>
            <a:lvl5pPr marL="0" indent="0">
              <a:buNone/>
              <a:defRPr sz="4800" b="1"/>
            </a:lvl5pPr>
          </a:lstStyle>
          <a:p>
            <a:pPr lvl="0"/>
            <a:r>
              <a:rPr lang="en-US"/>
              <a:t>Click here to </a:t>
            </a:r>
            <a:br>
              <a:rPr lang="en-US"/>
            </a:br>
            <a:r>
              <a:rPr lang="en-US"/>
              <a:t>add title for this presentation.</a:t>
            </a:r>
          </a:p>
        </p:txBody>
      </p:sp>
      <p:pic>
        <p:nvPicPr>
          <p:cNvPr id="2" name="Image">
            <a:extLst>
              <a:ext uri="{FF2B5EF4-FFF2-40B4-BE49-F238E27FC236}">
                <a16:creationId xmlns:a16="http://schemas.microsoft.com/office/drawing/2014/main" id="{53AD01DE-D871-480B-BDAC-EB2B90B9E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3" y="234943"/>
            <a:ext cx="7949901" cy="6137578"/>
          </a:xfrm>
          <a:prstGeom prst="rect">
            <a:avLst/>
          </a:prstGeom>
        </p:spPr>
      </p:pic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2A7D1920-A1DF-4EDA-9B92-737A625F5FA6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012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42BDAB-E4B4-457E-950E-688FC6A5FF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1047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A6AD4DD-3AB6-4660-8E92-C22D65ABC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1047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015EACA-6B4E-48AC-9D5B-4052BBE4D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4861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3BC72A3-8FE6-4EF6-BE59-AC8FFCB95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861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49E002E0-B436-46D0-8DF3-7480E4D22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8675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4BBABDD1-7FE8-40BF-A4AE-D71F5183D7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675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A5176BBB-6655-461C-85DB-FE6FEB2EB4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73787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3815EC3-872D-4400-82E5-C889A364AD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73787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D995BECF-CDEB-4E89-93ED-CFE9FAD51F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339" y="526985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EF394243-49B1-4B40-AD39-4F862E93F4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5924" y="536493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90A513AA-A2FC-463D-93FE-E946D843B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91047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97370FBC-FF64-4AED-9A22-99253F11B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94861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8FD18-90A5-4E2E-9917-EC3180003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98675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120AA1D4-61BB-4A29-973E-52E68D67D4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73787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A89B0BFF-94BE-4B44-8364-06D1146D8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0415736-54A8-4176-B11F-1A63561A1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771934"/>
            <a:ext cx="2737503" cy="18735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to add title to the slide.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49E040E5-7137-402D-8D29-A60F07B372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589" y="2700331"/>
            <a:ext cx="2737503" cy="47721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D5DB703-3FB3-434B-B113-46688C0B1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337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F0A2024-8387-4D80-935C-7E87D9333A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5151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2422964-306E-4808-BD62-36C9839AA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8965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525D978-D3C5-4BCC-A5BD-F77A14619A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74078" y="853093"/>
            <a:ext cx="1864092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374384-F3D6-4116-AAF8-A740EC443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5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2">
            <a:extLst>
              <a:ext uri="{FF2B5EF4-FFF2-40B4-BE49-F238E27FC236}">
                <a16:creationId xmlns:a16="http://schemas.microsoft.com/office/drawing/2014/main" id="{BBAA9748-8498-46E7-81E2-7998C94C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oogle Shape;483;p43">
            <a:extLst>
              <a:ext uri="{FF2B5EF4-FFF2-40B4-BE49-F238E27FC236}">
                <a16:creationId xmlns:a16="http://schemas.microsoft.com/office/drawing/2014/main" id="{E4C366F3-D004-474B-A246-81349D0239E4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17AAD52-ACB4-4D0C-9EB9-6E98BA3D6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76492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93F0EB9-B5EF-4275-B3F4-F23DA5C5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1688" y="2116595"/>
            <a:ext cx="3409604" cy="750261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BBAA9748-8498-46E7-81E2-7998C94C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55CE9C-E898-4F8C-9801-F8204DE8C139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  <a:solidFill>
            <a:srgbClr val="003399">
              <a:alpha val="3922"/>
            </a:srgbClr>
          </a:solidFill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9F8BCDAD-2AF3-47C4-BACA-3C3362FCC3A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tx2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64E22C5-488F-4F89-8144-DC55D585FFDE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65B54780-7B57-4019-B16F-308C5D41A22E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FDBAD0FA-CF7B-47B1-9A8D-218AE0EE872D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E8EC2C6-0495-437C-830F-899A62AC1199}"/>
              </a:ext>
            </a:extLst>
          </p:cNvPr>
          <p:cNvSpPr txBox="1"/>
          <p:nvPr userDrawn="1"/>
        </p:nvSpPr>
        <p:spPr>
          <a:xfrm>
            <a:off x="1971304" y="3262741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err="1">
                <a:solidFill>
                  <a:schemeClr val="tx1"/>
                </a:solidFill>
                <a:effectLst/>
                <a:latin typeface="+mj-lt"/>
              </a:rPr>
              <a:t>Toluna</a:t>
            </a:r>
            <a:r>
              <a:rPr lang="en-US" b="0" i="0">
                <a:solidFill>
                  <a:schemeClr val="tx1"/>
                </a:solidFill>
                <a:effectLst/>
                <a:latin typeface="+mj-lt"/>
              </a:rPr>
              <a:t> USA</a:t>
            </a:r>
            <a:br>
              <a:rPr lang="en-US" b="0" i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b="0" i="0">
                <a:solidFill>
                  <a:schemeClr val="tx1"/>
                </a:solidFill>
                <a:effectLst/>
                <a:latin typeface="+mj-lt"/>
              </a:rPr>
              <a:t>+1 203 834 8585</a:t>
            </a:r>
            <a:br>
              <a:rPr lang="en-US" b="0" i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b="0" i="0">
                <a:solidFill>
                  <a:schemeClr val="tx2"/>
                </a:solidFill>
                <a:effectLst/>
                <a:latin typeface="+mj-lt"/>
                <a:hlinkClick r:id="rId4" tooltip="http://tolunacorporate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tolunacorporate.com</a:t>
            </a:r>
            <a:endParaRPr lang="en-US" b="0" i="0"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75EEB-5C08-43B0-8136-7E82B5309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687" y="4186071"/>
            <a:ext cx="3544251" cy="3778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[email@toluna.com]</a:t>
            </a:r>
          </a:p>
        </p:txBody>
      </p:sp>
    </p:spTree>
    <p:extLst>
      <p:ext uri="{BB962C8B-B14F-4D97-AF65-F5344CB8AC3E}">
        <p14:creationId xmlns:p14="http://schemas.microsoft.com/office/powerpoint/2010/main" val="1574073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B3B1B6D0-58FE-4EC7-B975-8EBE09BFAE30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146548" y="705909"/>
            <a:ext cx="2420582" cy="900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55CE9C-E898-4F8C-9801-F8204DE8C139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9F8BCDAD-2AF3-47C4-BACA-3C3362FCC3A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64E22C5-488F-4F89-8144-DC55D585FFDE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65B54780-7B57-4019-B16F-308C5D41A22E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FDBAD0FA-CF7B-47B1-9A8D-218AE0EE872D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Google Shape;1502;p61">
            <a:extLst>
              <a:ext uri="{FF2B5EF4-FFF2-40B4-BE49-F238E27FC236}">
                <a16:creationId xmlns:a16="http://schemas.microsoft.com/office/drawing/2014/main" id="{DE688230-D764-11AE-7874-D4A40127CCF1}"/>
              </a:ext>
            </a:extLst>
          </p:cNvPr>
          <p:cNvSpPr txBox="1">
            <a:spLocks/>
          </p:cNvSpPr>
          <p:nvPr userDrawn="1"/>
        </p:nvSpPr>
        <p:spPr>
          <a:xfrm>
            <a:off x="1146548" y="3574098"/>
            <a:ext cx="6746298" cy="19795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18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Grazie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!</a:t>
            </a:r>
            <a:endParaRPr lang="en-US" sz="6600" b="1">
              <a:solidFill>
                <a:schemeClr val="bg2"/>
              </a:solidFill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8336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893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2A7D1920-A1DF-4EDA-9B92-737A625F5FA6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53092E-BA99-4B08-AA0F-C3E80E2A1298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CB64692F-75FD-4367-839A-20B6868D5848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0DF0146-3D85-49D8-A5D0-3BE277AEFB85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DB9703B-D390-49C4-B1D0-257414A0840B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11BF3C8-11C0-4382-8385-FBA8D42F3EE0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E165E-3D41-4E89-9787-9CEE2246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000" y="2197248"/>
            <a:ext cx="5558808" cy="3425825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 sz="4800" b="1"/>
            </a:lvl2pPr>
            <a:lvl3pPr marL="0" indent="0">
              <a:buNone/>
              <a:defRPr sz="4800" b="1"/>
            </a:lvl3pPr>
            <a:lvl4pPr marL="0" indent="0">
              <a:buNone/>
              <a:defRPr sz="4800" b="1"/>
            </a:lvl4pPr>
            <a:lvl5pPr marL="0" indent="0">
              <a:buNone/>
              <a:defRPr sz="4800" b="1"/>
            </a:lvl5pPr>
          </a:lstStyle>
          <a:p>
            <a:pPr lvl="0"/>
            <a:r>
              <a:rPr lang="en-US"/>
              <a:t>Click here to </a:t>
            </a:r>
            <a:br>
              <a:rPr lang="en-US"/>
            </a:br>
            <a:r>
              <a:rPr lang="en-US"/>
              <a:t>add title for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3011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280585-8597-43CD-8169-CDF139636525}"/>
              </a:ext>
            </a:extLst>
          </p:cNvPr>
          <p:cNvSpPr/>
          <p:nvPr userDrawn="1"/>
        </p:nvSpPr>
        <p:spPr>
          <a:xfrm>
            <a:off x="-1" y="0"/>
            <a:ext cx="10387585" cy="6858000"/>
          </a:xfrm>
          <a:prstGeom prst="rect">
            <a:avLst/>
          </a:prstGeom>
          <a:gradFill>
            <a:gsLst>
              <a:gs pos="14000">
                <a:schemeClr val="tx1">
                  <a:alpha val="8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425;p1">
            <a:extLst>
              <a:ext uri="{FF2B5EF4-FFF2-40B4-BE49-F238E27FC236}">
                <a16:creationId xmlns:a16="http://schemas.microsoft.com/office/drawing/2014/main" id="{BFCECD2A-C827-45C1-AB08-BED3E1A1C644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594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9537B6-260B-4EA9-8DE6-4463E7BC7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081D719-B9BF-49AF-91D7-14B8DF58E3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5290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4780C-364E-4A5D-BBDE-DF71C467D6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773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A609D757-F238-4600-AEA3-F816299B5C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5290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97969F7-A669-4452-99C3-6FEAA79B4A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773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32D910-9221-4D4B-9883-4DF8325211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290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52E6833-082A-40AC-BDE0-190D7F5CD1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773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8E7171CE-4A91-49DD-8209-F3A154CEF1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5290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A9832DA-83B8-4214-8A05-A0FE75B2FD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773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3" name="Text Placeholder 42">
            <a:extLst>
              <a:ext uri="{FF2B5EF4-FFF2-40B4-BE49-F238E27FC236}">
                <a16:creationId xmlns:a16="http://schemas.microsoft.com/office/drawing/2014/main" id="{F712EB46-632F-4B18-916B-E0FA3F5A00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5290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F1C25D3-0CA6-4406-94A3-137044FA5B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0773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D5B52DAA-EE6A-410F-A957-725CCFA7A316}"/>
              </a:ext>
            </a:extLst>
          </p:cNvPr>
          <p:cNvSpPr/>
          <p:nvPr userDrawn="1"/>
        </p:nvSpPr>
        <p:spPr>
          <a:xfrm rot="2700000">
            <a:off x="533254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17F0AF35-6B6F-4D5A-8905-AAC6C4619FB6}"/>
              </a:ext>
            </a:extLst>
          </p:cNvPr>
          <p:cNvSpPr/>
          <p:nvPr userDrawn="1"/>
        </p:nvSpPr>
        <p:spPr>
          <a:xfrm rot="2700000">
            <a:off x="533254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1AB9B99F-2A77-432E-ACF8-8FCBE4A66559}"/>
              </a:ext>
            </a:extLst>
          </p:cNvPr>
          <p:cNvSpPr/>
          <p:nvPr userDrawn="1"/>
        </p:nvSpPr>
        <p:spPr>
          <a:xfrm rot="2700000">
            <a:off x="533254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99F4E7FF-F955-4E4D-9D45-A089E45D4006}"/>
              </a:ext>
            </a:extLst>
          </p:cNvPr>
          <p:cNvSpPr/>
          <p:nvPr userDrawn="1"/>
        </p:nvSpPr>
        <p:spPr>
          <a:xfrm rot="2700000">
            <a:off x="533254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3979EA78-1206-461D-B5A8-120646FE5035}"/>
              </a:ext>
            </a:extLst>
          </p:cNvPr>
          <p:cNvSpPr/>
          <p:nvPr userDrawn="1"/>
        </p:nvSpPr>
        <p:spPr>
          <a:xfrm rot="2700000">
            <a:off x="533254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E48C99-04BE-437F-8782-FCF5139A21F2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18A529C9-C1E1-4DC3-99CE-E1E51CB7D70E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45735A1-A3FE-48BB-86B5-AE4BF754033B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D99A4CA3-9FA9-40DD-85C2-C97DA75A6487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6E6B40D-DA27-42D1-B8E2-FE838FF809CB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35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9537B6-260B-4EA9-8DE6-4463E7BC7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1" name="Text Placeholder 42">
            <a:extLst>
              <a:ext uri="{FF2B5EF4-FFF2-40B4-BE49-F238E27FC236}">
                <a16:creationId xmlns:a16="http://schemas.microsoft.com/office/drawing/2014/main" id="{1677D369-40BE-410F-B94B-E23463F708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5290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F3EDD0A-769C-4C89-9980-791752CC6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773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F9F19E0D-14AB-48CD-AEE4-0E131AE55D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5290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61CE901-2333-4AF4-85AB-392CF83F46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773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5" name="Text Placeholder 42">
            <a:extLst>
              <a:ext uri="{FF2B5EF4-FFF2-40B4-BE49-F238E27FC236}">
                <a16:creationId xmlns:a16="http://schemas.microsoft.com/office/drawing/2014/main" id="{BA14B1AE-3DF6-40EB-8E32-BDA8F2DC92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290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5876BC7-CBB2-4A2B-8FB2-60C5A17D3E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773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7" name="Text Placeholder 42">
            <a:extLst>
              <a:ext uri="{FF2B5EF4-FFF2-40B4-BE49-F238E27FC236}">
                <a16:creationId xmlns:a16="http://schemas.microsoft.com/office/drawing/2014/main" id="{0E0ED0FC-244F-434D-8539-CE0ADFB6B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5290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B3D8C4B-C8C7-4DB9-B6F1-441F9D022C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773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1" name="Text Placeholder 42">
            <a:extLst>
              <a:ext uri="{FF2B5EF4-FFF2-40B4-BE49-F238E27FC236}">
                <a16:creationId xmlns:a16="http://schemas.microsoft.com/office/drawing/2014/main" id="{9DA727DB-2388-4C43-BC79-6479A42601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5290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FC02A66-35FB-4DC6-8FF1-0FFDDE9A0B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0773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276C26D1-71CD-4BBE-9191-C37505EF7ECC}"/>
              </a:ext>
            </a:extLst>
          </p:cNvPr>
          <p:cNvSpPr/>
          <p:nvPr userDrawn="1"/>
        </p:nvSpPr>
        <p:spPr>
          <a:xfrm rot="2700000">
            <a:off x="533254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51472A40-0DD2-4FA7-B54B-DFE562828162}"/>
              </a:ext>
            </a:extLst>
          </p:cNvPr>
          <p:cNvSpPr/>
          <p:nvPr userDrawn="1"/>
        </p:nvSpPr>
        <p:spPr>
          <a:xfrm rot="2700000">
            <a:off x="533254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9C9E65D6-184E-4830-A96D-1E8FA9553B33}"/>
              </a:ext>
            </a:extLst>
          </p:cNvPr>
          <p:cNvSpPr/>
          <p:nvPr userDrawn="1"/>
        </p:nvSpPr>
        <p:spPr>
          <a:xfrm rot="2700000">
            <a:off x="533254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5">
            <a:extLst>
              <a:ext uri="{FF2B5EF4-FFF2-40B4-BE49-F238E27FC236}">
                <a16:creationId xmlns:a16="http://schemas.microsoft.com/office/drawing/2014/main" id="{85443774-4F40-4F18-8528-75AD681B33FE}"/>
              </a:ext>
            </a:extLst>
          </p:cNvPr>
          <p:cNvSpPr/>
          <p:nvPr userDrawn="1"/>
        </p:nvSpPr>
        <p:spPr>
          <a:xfrm rot="2700000">
            <a:off x="533254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F34CA4A4-27A7-446A-92F4-186F94973673}"/>
              </a:ext>
            </a:extLst>
          </p:cNvPr>
          <p:cNvSpPr/>
          <p:nvPr userDrawn="1"/>
        </p:nvSpPr>
        <p:spPr>
          <a:xfrm rot="2700000">
            <a:off x="533254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E00A849F-8BFF-4B74-9263-8CBD21C445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8928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E7ABC98-76B3-44F1-AD42-4DF8A5C8DE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74411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CAADA06B-8037-42C1-8CBE-33A94053CC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8928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54B99FF-CDE9-46BD-A92B-C21AE34EBE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74411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2" name="Text Placeholder 42">
            <a:extLst>
              <a:ext uri="{FF2B5EF4-FFF2-40B4-BE49-F238E27FC236}">
                <a16:creationId xmlns:a16="http://schemas.microsoft.com/office/drawing/2014/main" id="{2CA0CEA1-7B6D-4E10-9FA6-7CA94A91DA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08928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847739B-EDA8-49D1-9777-34C86964E3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4411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4" name="Text Placeholder 42">
            <a:extLst>
              <a:ext uri="{FF2B5EF4-FFF2-40B4-BE49-F238E27FC236}">
                <a16:creationId xmlns:a16="http://schemas.microsoft.com/office/drawing/2014/main" id="{63740D12-EC49-4441-9235-803ACD8A613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08928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7C7ACB8E-4D8A-4735-B735-BE72D98110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74411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6" name="Text Placeholder 42">
            <a:extLst>
              <a:ext uri="{FF2B5EF4-FFF2-40B4-BE49-F238E27FC236}">
                <a16:creationId xmlns:a16="http://schemas.microsoft.com/office/drawing/2014/main" id="{2CEC0519-EA70-4071-BD97-4667F6C484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08928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000C6E1-1C93-4D8E-999F-A8D0A70CEA1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4411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8" name="Freeform 15">
            <a:extLst>
              <a:ext uri="{FF2B5EF4-FFF2-40B4-BE49-F238E27FC236}">
                <a16:creationId xmlns:a16="http://schemas.microsoft.com/office/drawing/2014/main" id="{CF472D86-AFDB-4B90-BDD8-1BA1488DFE69}"/>
              </a:ext>
            </a:extLst>
          </p:cNvPr>
          <p:cNvSpPr/>
          <p:nvPr userDrawn="1"/>
        </p:nvSpPr>
        <p:spPr>
          <a:xfrm rot="2700000">
            <a:off x="6226892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15">
            <a:extLst>
              <a:ext uri="{FF2B5EF4-FFF2-40B4-BE49-F238E27FC236}">
                <a16:creationId xmlns:a16="http://schemas.microsoft.com/office/drawing/2014/main" id="{815C23DE-419A-4EF1-9C59-F095BD3C46AF}"/>
              </a:ext>
            </a:extLst>
          </p:cNvPr>
          <p:cNvSpPr/>
          <p:nvPr userDrawn="1"/>
        </p:nvSpPr>
        <p:spPr>
          <a:xfrm rot="2700000">
            <a:off x="6226892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 15">
            <a:extLst>
              <a:ext uri="{FF2B5EF4-FFF2-40B4-BE49-F238E27FC236}">
                <a16:creationId xmlns:a16="http://schemas.microsoft.com/office/drawing/2014/main" id="{8289A9F9-8AC4-4E05-971A-C97092872B7B}"/>
              </a:ext>
            </a:extLst>
          </p:cNvPr>
          <p:cNvSpPr/>
          <p:nvPr userDrawn="1"/>
        </p:nvSpPr>
        <p:spPr>
          <a:xfrm rot="2700000">
            <a:off x="6226892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B83C04E7-B3D6-4347-873F-62F7E3CE4F70}"/>
              </a:ext>
            </a:extLst>
          </p:cNvPr>
          <p:cNvSpPr/>
          <p:nvPr userDrawn="1"/>
        </p:nvSpPr>
        <p:spPr>
          <a:xfrm rot="2700000">
            <a:off x="6226892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15">
            <a:extLst>
              <a:ext uri="{FF2B5EF4-FFF2-40B4-BE49-F238E27FC236}">
                <a16:creationId xmlns:a16="http://schemas.microsoft.com/office/drawing/2014/main" id="{F16A5C4B-89C6-4540-B942-2F07FB8FA5CC}"/>
              </a:ext>
            </a:extLst>
          </p:cNvPr>
          <p:cNvSpPr/>
          <p:nvPr userDrawn="1"/>
        </p:nvSpPr>
        <p:spPr>
          <a:xfrm rot="2700000">
            <a:off x="6226892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37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4210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chapter slide title max. two lines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31A0584-6D17-5F8C-E740-DDA393D87518}"/>
              </a:ext>
            </a:extLst>
          </p:cNvPr>
          <p:cNvSpPr txBox="1">
            <a:spLocks/>
          </p:cNvSpPr>
          <p:nvPr userDrawn="1"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 GLOBAL BAROMETER: Wave 21</a:t>
            </a:r>
          </a:p>
        </p:txBody>
      </p:sp>
      <p:pic>
        <p:nvPicPr>
          <p:cNvPr id="5" name="Google Shape;483;p43">
            <a:extLst>
              <a:ext uri="{FF2B5EF4-FFF2-40B4-BE49-F238E27FC236}">
                <a16:creationId xmlns:a16="http://schemas.microsoft.com/office/drawing/2014/main" id="{846CA97F-B04D-7B57-C1F2-7D44EBEB4004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72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280585-8597-43CD-8169-CDF139636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9000">
                <a:schemeClr val="tx1">
                  <a:alpha val="8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425;p1">
            <a:extLst>
              <a:ext uri="{FF2B5EF4-FFF2-40B4-BE49-F238E27FC236}">
                <a16:creationId xmlns:a16="http://schemas.microsoft.com/office/drawing/2014/main" id="{BFCECD2A-C827-45C1-AB08-BED3E1A1C644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F974DE-8DFC-462F-9581-EE62B25E3E57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2A0FC4E0-3B15-4F0D-851F-489103485D32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B547A03F-3F6A-4184-A1AC-5B2B57F4FD86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2959F016-A826-42CF-84E1-EB29CDFC245A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7AD519FB-A44A-4626-9055-B73C74E977ED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C270293A-417A-4762-B6BF-5C92DB81B7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361606-CF84-4AC7-B519-F1C5D788A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000" y="2197248"/>
            <a:ext cx="5558808" cy="3425825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 sz="4800" b="1"/>
            </a:lvl2pPr>
            <a:lvl3pPr marL="0" indent="0">
              <a:buNone/>
              <a:defRPr sz="4800" b="1"/>
            </a:lvl3pPr>
            <a:lvl4pPr marL="0" indent="0">
              <a:buNone/>
              <a:defRPr sz="4800" b="1"/>
            </a:lvl4pPr>
            <a:lvl5pPr marL="0" indent="0">
              <a:buNone/>
              <a:defRPr sz="4800" b="1"/>
            </a:lvl5pPr>
          </a:lstStyle>
          <a:p>
            <a:pPr lvl="0"/>
            <a:r>
              <a:rPr lang="en-US"/>
              <a:t>Click here to </a:t>
            </a:r>
            <a:br>
              <a:rPr lang="en-US"/>
            </a:br>
            <a:r>
              <a:rPr lang="en-US"/>
              <a:t>add title for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539182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8924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chapter slide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A665F6-79FF-431F-BA31-212EF3E77A69}"/>
              </a:ext>
            </a:extLst>
          </p:cNvPr>
          <p:cNvGrpSpPr/>
          <p:nvPr userDrawn="1"/>
        </p:nvGrpSpPr>
        <p:grpSpPr>
          <a:xfrm>
            <a:off x="-1444488" y="1975276"/>
            <a:ext cx="3737112" cy="4363060"/>
            <a:chOff x="7994166" y="-788"/>
            <a:chExt cx="3876262" cy="4525518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AE81BFC9-E16F-469F-B8AE-C5A87020FB2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015BA45-9CAB-44C0-B3A2-ABF83638AA30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37B9715-3723-4341-9096-072F068EB50C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19A11B0-D06A-4E6D-B0E5-8CDA651BCB5C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87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01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1730728"/>
            <a:ext cx="273750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589" y="3677937"/>
            <a:ext cx="319502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444337-4D3F-4EEB-A08A-76576EE9B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614024"/>
            <a:ext cx="4864100" cy="3332345"/>
          </a:xfrm>
          <a:noFill/>
        </p:spPr>
        <p:txBody>
          <a:bodyPr wrap="square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C01921-69B2-D894-7B1B-D7B47F46AD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521" y="589039"/>
            <a:ext cx="8549398" cy="5382313"/>
          </a:xfrm>
          <a:prstGeom prst="rect">
            <a:avLst/>
          </a:prstGeom>
        </p:spPr>
      </p:pic>
      <p:pic>
        <p:nvPicPr>
          <p:cNvPr id="4" name="Google Shape;218;p78">
            <a:extLst>
              <a:ext uri="{FF2B5EF4-FFF2-40B4-BE49-F238E27FC236}">
                <a16:creationId xmlns:a16="http://schemas.microsoft.com/office/drawing/2014/main" id="{A6CE3A34-C4EF-8312-BD8D-A90AD581B4FA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73162" y="6376197"/>
            <a:ext cx="909114" cy="36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298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294E521-1D5A-57EE-E6B3-EDF7BE4C93F3}"/>
              </a:ext>
            </a:extLst>
          </p:cNvPr>
          <p:cNvSpPr txBox="1">
            <a:spLocks/>
          </p:cNvSpPr>
          <p:nvPr userDrawn="1"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 GLOBAL BAROMETER: Wave 21</a:t>
            </a:r>
          </a:p>
        </p:txBody>
      </p:sp>
    </p:spTree>
    <p:extLst>
      <p:ext uri="{BB962C8B-B14F-4D97-AF65-F5344CB8AC3E}">
        <p14:creationId xmlns:p14="http://schemas.microsoft.com/office/powerpoint/2010/main" val="1558759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277" y="233363"/>
            <a:ext cx="11732286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E16BF8-8133-4432-9471-926C9640C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5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3394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9073" y="233363"/>
            <a:ext cx="5085490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ED55B2C-D366-4B0B-970F-BAC676564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735" y="2655707"/>
            <a:ext cx="4864100" cy="3221310"/>
          </a:xfrm>
          <a:noFill/>
        </p:spPr>
        <p:txBody>
          <a:bodyPr wrap="square" lIns="0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B64C4A-FF4C-4816-8B44-82691B934A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10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4D29F05-AEED-43EF-AAA8-0AD0D1607AB1}"/>
              </a:ext>
            </a:extLst>
          </p:cNvPr>
          <p:cNvSpPr/>
          <p:nvPr userDrawn="1"/>
        </p:nvSpPr>
        <p:spPr>
          <a:xfrm>
            <a:off x="2589012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6312440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F8B1B-1384-48D9-8015-E0CD8A47B75B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836678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4A5CBD-6DF3-4991-A0A7-2427C7027FB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6678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DEACD8-BC64-4058-856A-7CCDE6A4D09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2588240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556532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E7D48D-3AD1-4893-B65B-33F5D4649427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556532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308094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43821E-D38B-4248-A85A-288192461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6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3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55" y="694158"/>
            <a:ext cx="4167693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4D29F05-AEED-43EF-AAA8-0AD0D1607AB1}"/>
              </a:ext>
            </a:extLst>
          </p:cNvPr>
          <p:cNvSpPr/>
          <p:nvPr userDrawn="1"/>
        </p:nvSpPr>
        <p:spPr>
          <a:xfrm>
            <a:off x="650060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4373488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5EAD065-0BA0-4AE3-B1CE-14FDA98BF95C}"/>
              </a:ext>
            </a:extLst>
          </p:cNvPr>
          <p:cNvSpPr/>
          <p:nvPr userDrawn="1"/>
        </p:nvSpPr>
        <p:spPr>
          <a:xfrm>
            <a:off x="8096916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F8B1B-1384-48D9-8015-E0CD8A47B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294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4A5CBD-6DF3-4991-A0A7-2427C7027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7294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DEACD8-BC64-4058-856A-7CCDE6A4D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856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7148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E7D48D-3AD1-4893-B65B-33F5D46494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7148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8710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266C5E-82FA-4566-A53A-187ED74629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5354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7A5B428-21D7-4574-B590-19910D89FF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45354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2F551317-66C1-46E2-8FC8-5D577804EC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6916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8D7F1F-F70D-49A0-9EB4-6A94F358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60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4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6" y="694158"/>
            <a:ext cx="3222028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233259" cy="33804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4593810" y="3735342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5EAD065-0BA0-4AE3-B1CE-14FDA98BF95C}"/>
              </a:ext>
            </a:extLst>
          </p:cNvPr>
          <p:cNvSpPr/>
          <p:nvPr userDrawn="1"/>
        </p:nvSpPr>
        <p:spPr>
          <a:xfrm>
            <a:off x="8317238" y="3735342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7470" y="5611920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89032" y="3735120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266C5E-82FA-4566-A53A-187ED74629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5676" y="5611920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2F551317-66C1-46E2-8FC8-5D577804EC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17238" y="3735120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0D9BF40F-FF5E-42F4-A029-8E38FEAD89AC}"/>
              </a:ext>
            </a:extLst>
          </p:cNvPr>
          <p:cNvSpPr/>
          <p:nvPr userDrawn="1"/>
        </p:nvSpPr>
        <p:spPr>
          <a:xfrm>
            <a:off x="4593810" y="1141827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51">
            <a:extLst>
              <a:ext uri="{FF2B5EF4-FFF2-40B4-BE49-F238E27FC236}">
                <a16:creationId xmlns:a16="http://schemas.microsoft.com/office/drawing/2014/main" id="{5F21F358-EFF5-42E0-92F6-FCBCBC4C05A3}"/>
              </a:ext>
            </a:extLst>
          </p:cNvPr>
          <p:cNvSpPr/>
          <p:nvPr userDrawn="1"/>
        </p:nvSpPr>
        <p:spPr>
          <a:xfrm>
            <a:off x="8317238" y="1141827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7EBCB50-2287-483F-99E7-4453A1FA2C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37470" y="301840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D646B9A-3188-46AF-B9D7-6CB495DBEC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89032" y="114160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D3C15B-CBD9-47C5-AC8A-6E9ECDE9BF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5676" y="301840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6305711-07B8-429F-970D-B9409D44F34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17238" y="114160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6A0086-5023-4EE5-9A63-15B4494E9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6" y="694158"/>
            <a:ext cx="3239326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250618" cy="29993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30" name="Google Shape;311;p3">
            <a:extLst>
              <a:ext uri="{FF2B5EF4-FFF2-40B4-BE49-F238E27FC236}">
                <a16:creationId xmlns:a16="http://schemas.microsoft.com/office/drawing/2014/main" id="{E3ECBB86-1D5A-428E-B1A1-A6206D9509AB}"/>
              </a:ext>
            </a:extLst>
          </p:cNvPr>
          <p:cNvSpPr/>
          <p:nvPr/>
        </p:nvSpPr>
        <p:spPr>
          <a:xfrm>
            <a:off x="652735" y="4403797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0D9BF40F-FF5E-42F4-A029-8E38FEAD89AC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B3F97-6BF7-4771-8625-91E5D7890C7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table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67C55E0-3113-42D1-A7F6-4C95E3289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7" y="0"/>
            <a:ext cx="391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3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B3F97-6BF7-4771-8625-91E5D7890C7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52735" y="1705998"/>
            <a:ext cx="10794518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table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67C55E0-3113-42D1-A7F6-4C95E3289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7" y="0"/>
            <a:ext cx="391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9537B6-260B-4EA9-8DE6-4463E7BC7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39" name="Google Shape;483;p43">
            <a:extLst>
              <a:ext uri="{FF2B5EF4-FFF2-40B4-BE49-F238E27FC236}">
                <a16:creationId xmlns:a16="http://schemas.microsoft.com/office/drawing/2014/main" id="{3EC27D82-F380-4DA0-89B1-9E79F0559EB4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081D719-B9BF-49AF-91D7-14B8DF58E3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5290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4780C-364E-4A5D-BBDE-DF71C467D6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773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A609D757-F238-4600-AEA3-F816299B5C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5290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97969F7-A669-4452-99C3-6FEAA79B4A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773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32D910-9221-4D4B-9883-4DF8325211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290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52E6833-082A-40AC-BDE0-190D7F5CD1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773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8E7171CE-4A91-49DD-8209-F3A154CEF1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5290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A9832DA-83B8-4214-8A05-A0FE75B2FD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773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3" name="Text Placeholder 42">
            <a:extLst>
              <a:ext uri="{FF2B5EF4-FFF2-40B4-BE49-F238E27FC236}">
                <a16:creationId xmlns:a16="http://schemas.microsoft.com/office/drawing/2014/main" id="{F712EB46-632F-4B18-916B-E0FA3F5A00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5290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F1C25D3-0CA6-4406-94A3-137044FA5B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0773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D5B52DAA-EE6A-410F-A957-725CCFA7A316}"/>
              </a:ext>
            </a:extLst>
          </p:cNvPr>
          <p:cNvSpPr/>
          <p:nvPr userDrawn="1"/>
        </p:nvSpPr>
        <p:spPr>
          <a:xfrm rot="2700000">
            <a:off x="533254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17F0AF35-6B6F-4D5A-8905-AAC6C4619FB6}"/>
              </a:ext>
            </a:extLst>
          </p:cNvPr>
          <p:cNvSpPr/>
          <p:nvPr userDrawn="1"/>
        </p:nvSpPr>
        <p:spPr>
          <a:xfrm rot="2700000">
            <a:off x="533254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1AB9B99F-2A77-432E-ACF8-8FCBE4A66559}"/>
              </a:ext>
            </a:extLst>
          </p:cNvPr>
          <p:cNvSpPr/>
          <p:nvPr userDrawn="1"/>
        </p:nvSpPr>
        <p:spPr>
          <a:xfrm rot="2700000">
            <a:off x="533254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99F4E7FF-F955-4E4D-9D45-A089E45D4006}"/>
              </a:ext>
            </a:extLst>
          </p:cNvPr>
          <p:cNvSpPr/>
          <p:nvPr userDrawn="1"/>
        </p:nvSpPr>
        <p:spPr>
          <a:xfrm rot="2700000">
            <a:off x="533254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3979EA78-1206-461D-B5A8-120646FE5035}"/>
              </a:ext>
            </a:extLst>
          </p:cNvPr>
          <p:cNvSpPr/>
          <p:nvPr userDrawn="1"/>
        </p:nvSpPr>
        <p:spPr>
          <a:xfrm rot="2700000">
            <a:off x="533254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E48C99-04BE-437F-8782-FCF5139A21F2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18A529C9-C1E1-4DC3-99CE-E1E51CB7D70E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45735A1-A3FE-48BB-86B5-AE4BF754033B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D99A4CA3-9FA9-40DD-85C2-C97DA75A6487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6E6B40D-DA27-42D1-B8E2-FE838FF809CB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D55B1B55-1F4D-44AB-A9FC-358C07432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81196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4" y="694158"/>
            <a:ext cx="3293431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2BC9D4-B2E6-48FC-9B07-B8CB266BD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309665" cy="29993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>
            <a:off x="652735" y="4403797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ounded Rectangle 48">
            <a:extLst>
              <a:ext uri="{FF2B5EF4-FFF2-40B4-BE49-F238E27FC236}">
                <a16:creationId xmlns:a16="http://schemas.microsoft.com/office/drawing/2014/main" id="{EAE7F16E-D70B-4A06-94AD-83DADE4AFC0D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8209098-CF49-4C50-A622-C5C9093B313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40845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CAA818B-B59E-48D0-A727-F1C502811D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2734" y="1705998"/>
            <a:ext cx="10794517" cy="409244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</p:spTree>
    <p:extLst>
      <p:ext uri="{BB962C8B-B14F-4D97-AF65-F5344CB8AC3E}">
        <p14:creationId xmlns:p14="http://schemas.microsoft.com/office/powerpoint/2010/main" val="1302463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1;p3">
            <a:extLst>
              <a:ext uri="{FF2B5EF4-FFF2-40B4-BE49-F238E27FC236}">
                <a16:creationId xmlns:a16="http://schemas.microsoft.com/office/drawing/2014/main" id="{FB54DAEB-0C2E-401B-A5AB-FE1943F2F034}"/>
              </a:ext>
            </a:extLst>
          </p:cNvPr>
          <p:cNvSpPr/>
          <p:nvPr userDrawn="1"/>
        </p:nvSpPr>
        <p:spPr>
          <a:xfrm>
            <a:off x="10105545" y="835506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9"/>
            <a:ext cx="5233242" cy="6897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title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 rot="10800000">
            <a:off x="573589" y="4488894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35C6A3CF-8386-4F0C-B700-0FEC52ED54EB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444791" y="1707729"/>
            <a:ext cx="9404033" cy="4124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SmartArt</a:t>
            </a:r>
          </a:p>
        </p:txBody>
      </p:sp>
    </p:spTree>
    <p:extLst>
      <p:ext uri="{BB962C8B-B14F-4D97-AF65-F5344CB8AC3E}">
        <p14:creationId xmlns:p14="http://schemas.microsoft.com/office/powerpoint/2010/main" val="764399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DA4D6FEA-2275-44EC-AE1B-F4CA0B647C38}"/>
              </a:ext>
            </a:extLst>
          </p:cNvPr>
          <p:cNvSpPr/>
          <p:nvPr userDrawn="1"/>
        </p:nvSpPr>
        <p:spPr>
          <a:xfrm>
            <a:off x="4410681" y="1225547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99E28C4-0C89-407E-8614-0B3C03FDEA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246" y="1434241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386EE-AD2D-4B75-B893-CEC252F33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978" y="1735841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5" name="Rounded Rectangle 19">
            <a:extLst>
              <a:ext uri="{FF2B5EF4-FFF2-40B4-BE49-F238E27FC236}">
                <a16:creationId xmlns:a16="http://schemas.microsoft.com/office/drawing/2014/main" id="{B3676ACD-E9FB-40EF-907B-82488E92B10C}"/>
              </a:ext>
            </a:extLst>
          </p:cNvPr>
          <p:cNvSpPr/>
          <p:nvPr userDrawn="1"/>
        </p:nvSpPr>
        <p:spPr>
          <a:xfrm>
            <a:off x="4410681" y="2704420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3F2F89F-CEC3-4361-9194-4DF4A8CC5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9246" y="293167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85CC3611-5F95-42FE-B84F-597C6C995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978" y="3233275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3E08C7F3-08C5-455E-A47A-99B5E8092458}"/>
              </a:ext>
            </a:extLst>
          </p:cNvPr>
          <p:cNvSpPr/>
          <p:nvPr userDrawn="1"/>
        </p:nvSpPr>
        <p:spPr>
          <a:xfrm>
            <a:off x="4410681" y="4183293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FBFB398-6C19-4626-9410-CC4EEF0BBB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9246" y="4386286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1021A511-5E9B-410C-ADC7-ED09C50A0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78" y="4687886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1" name="Rounded Rectangle 19">
            <a:extLst>
              <a:ext uri="{FF2B5EF4-FFF2-40B4-BE49-F238E27FC236}">
                <a16:creationId xmlns:a16="http://schemas.microsoft.com/office/drawing/2014/main" id="{5B8F9B9E-009A-4250-B131-691312CA88B5}"/>
              </a:ext>
            </a:extLst>
          </p:cNvPr>
          <p:cNvSpPr/>
          <p:nvPr userDrawn="1"/>
        </p:nvSpPr>
        <p:spPr>
          <a:xfrm>
            <a:off x="8004992" y="1225547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394C1856-0039-44DF-A8C3-A2274ACEDB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557" y="1434241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406461ED-0AFF-4F00-AF78-9E9D8D1BF7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289" y="1735841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338BEBE7-6D73-4552-B88B-DBB376AD9FA2}"/>
              </a:ext>
            </a:extLst>
          </p:cNvPr>
          <p:cNvSpPr/>
          <p:nvPr userDrawn="1"/>
        </p:nvSpPr>
        <p:spPr>
          <a:xfrm>
            <a:off x="8004992" y="2704420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E88B1E4B-9F73-447F-BA41-C05554D291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3557" y="293167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391916F-42B3-4B53-AF57-73FC14B7C6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9289" y="3233275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7" name="Rounded Rectangle 19">
            <a:extLst>
              <a:ext uri="{FF2B5EF4-FFF2-40B4-BE49-F238E27FC236}">
                <a16:creationId xmlns:a16="http://schemas.microsoft.com/office/drawing/2014/main" id="{936B5A9E-6F94-4CA8-B240-8D5201D15A22}"/>
              </a:ext>
            </a:extLst>
          </p:cNvPr>
          <p:cNvSpPr/>
          <p:nvPr userDrawn="1"/>
        </p:nvSpPr>
        <p:spPr>
          <a:xfrm>
            <a:off x="8004992" y="4183293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21C77CF6-8775-4481-A0B2-C7F989C60F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3557" y="4386286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78DEB3D-07AF-4F0D-875B-690712330D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69289" y="4687886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0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62B2AF77-EAD9-4155-A497-987644EF8930}"/>
              </a:ext>
            </a:extLst>
          </p:cNvPr>
          <p:cNvSpPr/>
          <p:nvPr userDrawn="1"/>
        </p:nvSpPr>
        <p:spPr>
          <a:xfrm>
            <a:off x="4410681" y="1729084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6AB0FC7-5B5C-4C66-8A18-388B79A2D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246" y="1935999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3D68493-6695-4730-BEA9-E80DEB787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978" y="2506223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FEFF05D6-3ABA-4212-9E9F-7D6FCF3BC816}"/>
              </a:ext>
            </a:extLst>
          </p:cNvPr>
          <p:cNvSpPr/>
          <p:nvPr userDrawn="1"/>
        </p:nvSpPr>
        <p:spPr>
          <a:xfrm>
            <a:off x="4410681" y="3412461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4EE2BAD-FBC2-4412-8AB5-E09A80BF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9246" y="3630699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F1BF6A7-E97F-4B52-9471-B483840712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978" y="4200923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2" name="Rounded Rectangle 19">
            <a:extLst>
              <a:ext uri="{FF2B5EF4-FFF2-40B4-BE49-F238E27FC236}">
                <a16:creationId xmlns:a16="http://schemas.microsoft.com/office/drawing/2014/main" id="{27F81A76-961D-4E20-80C2-9A8F17B8CBB6}"/>
              </a:ext>
            </a:extLst>
          </p:cNvPr>
          <p:cNvSpPr/>
          <p:nvPr userDrawn="1"/>
        </p:nvSpPr>
        <p:spPr>
          <a:xfrm>
            <a:off x="8004992" y="1729084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0F1CC15-6A8C-4CF4-B9F1-8D75368BF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3557" y="1932858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AA29E93C-87C6-401F-9887-E36CB3B9A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9289" y="2503082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BD905B2-3C3C-44AB-9095-1EF5D51F09E4}"/>
              </a:ext>
            </a:extLst>
          </p:cNvPr>
          <p:cNvSpPr/>
          <p:nvPr userDrawn="1"/>
        </p:nvSpPr>
        <p:spPr>
          <a:xfrm>
            <a:off x="8004992" y="3411279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4797E2A0-BA12-4712-AC11-D7B655CFD2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557" y="3629517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7AA25C80-393A-45E7-96AF-CAFD901B2A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289" y="4199741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64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9227" y="1917291"/>
            <a:ext cx="7973545" cy="2743200"/>
          </a:xfrm>
        </p:spPr>
        <p:txBody>
          <a:bodyPr vert="horz" lIns="540000" tIns="0" rIns="540000" bIns="0" rtlCol="0" anchor="ctr">
            <a:noAutofit/>
          </a:bodyPr>
          <a:lstStyle>
            <a:lvl1pPr algn="ctr">
              <a:defRPr kumimoji="0" 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</a:pPr>
            <a:r>
              <a:rPr lang="en-US"/>
              <a:t>“Click here to add a </a:t>
            </a:r>
            <a:br>
              <a:rPr lang="en-US"/>
            </a:br>
            <a:r>
              <a:rPr lang="en-US"/>
              <a:t>quote to this slide”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C4877E-D903-4D5F-989F-C83FA7885784}"/>
              </a:ext>
            </a:extLst>
          </p:cNvPr>
          <p:cNvGrpSpPr/>
          <p:nvPr userDrawn="1"/>
        </p:nvGrpSpPr>
        <p:grpSpPr>
          <a:xfrm>
            <a:off x="1583563" y="1603513"/>
            <a:ext cx="9024875" cy="3347440"/>
            <a:chOff x="1693389" y="2351039"/>
            <a:chExt cx="9024875" cy="334744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3B19DE6-68A3-4232-A28D-3461C5872FA4}"/>
                </a:ext>
              </a:extLst>
            </p:cNvPr>
            <p:cNvSpPr/>
            <p:nvPr/>
          </p:nvSpPr>
          <p:spPr>
            <a:xfrm rot="8100000">
              <a:off x="1693389" y="2351039"/>
              <a:ext cx="715278" cy="53118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93BE95A-ECE5-4C9A-A035-B4B127EC2283}"/>
                </a:ext>
              </a:extLst>
            </p:cNvPr>
            <p:cNvSpPr/>
            <p:nvPr/>
          </p:nvSpPr>
          <p:spPr>
            <a:xfrm rot="18900000">
              <a:off x="10002986" y="5167299"/>
              <a:ext cx="715278" cy="53118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677F559-E5C3-81C2-670B-6BF1EB364833}"/>
              </a:ext>
            </a:extLst>
          </p:cNvPr>
          <p:cNvSpPr txBox="1">
            <a:spLocks/>
          </p:cNvSpPr>
          <p:nvPr userDrawn="1"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 GLOBAL BAROMETER: Wave 21</a:t>
            </a:r>
          </a:p>
        </p:txBody>
      </p:sp>
    </p:spTree>
    <p:extLst>
      <p:ext uri="{BB962C8B-B14F-4D97-AF65-F5344CB8AC3E}">
        <p14:creationId xmlns:p14="http://schemas.microsoft.com/office/powerpoint/2010/main" val="2605642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833912-BFEC-404B-8AFC-C05C2D8BD5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95020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4569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241AD6-27A7-4AC9-9387-D9D0668236F5}"/>
              </a:ext>
            </a:extLst>
          </p:cNvPr>
          <p:cNvCxnSpPr/>
          <p:nvPr userDrawn="1"/>
        </p:nvCxnSpPr>
        <p:spPr>
          <a:xfrm>
            <a:off x="1494569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1539E02-DCF8-4866-9E4E-E581E6BAA9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0842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B45C386-2CCE-4899-B856-7BD455AC26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0391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F22DA8-22B4-4C09-9CBA-C6BBA140C176}"/>
              </a:ext>
            </a:extLst>
          </p:cNvPr>
          <p:cNvCxnSpPr/>
          <p:nvPr userDrawn="1"/>
        </p:nvCxnSpPr>
        <p:spPr>
          <a:xfrm>
            <a:off x="4940391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3DDE820E-ABBB-433B-BDAD-0D8CB61FBF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68684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CBFAA22-4465-4879-A182-80881233F8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8233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66B64C-B4EC-4170-9311-6EE0CB035549}"/>
              </a:ext>
            </a:extLst>
          </p:cNvPr>
          <p:cNvCxnSpPr/>
          <p:nvPr userDrawn="1"/>
        </p:nvCxnSpPr>
        <p:spPr>
          <a:xfrm>
            <a:off x="8268233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69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AD59225-403A-4E24-91DF-DD7CACEDCE48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</p:grpSpPr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6392F9ED-59B5-4E5A-8308-FFAB8DAE479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EDBBBE15-8F94-4B72-9A61-694ABF8B7882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EB1F1D81-E86F-4F11-8813-8D99AD98693F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3E2BEFE5-17D2-48C0-9F02-2999604DB8BA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D00E45-19E1-4CAD-BF44-546FDF27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4F1F833-C4FA-4DEC-A8FE-48983FC87C33}"/>
              </a:ext>
            </a:extLst>
          </p:cNvPr>
          <p:cNvSpPr/>
          <p:nvPr userDrawn="1"/>
        </p:nvSpPr>
        <p:spPr>
          <a:xfrm>
            <a:off x="1016494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CC7524-56FA-4262-A380-D42BD6FC39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9340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FFE1A3D-688E-472B-B2A1-1874B89B8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340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DED2485A-CDEF-4807-BCBC-7AD8AB1F8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5290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17D9210-0038-4C38-ADE8-47377B4D24BA}"/>
              </a:ext>
            </a:extLst>
          </p:cNvPr>
          <p:cNvSpPr/>
          <p:nvPr userDrawn="1"/>
        </p:nvSpPr>
        <p:spPr>
          <a:xfrm>
            <a:off x="4150312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38A9698-793B-40AB-A5D7-60AD7B1084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3158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94FBFD4-8CB3-4DC0-B123-8C59017432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3158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01F66BC-CC18-4A5B-B973-6AB1FEF7DC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9108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16F09AE-01A7-491C-A5EB-D8F6032B76F2}"/>
              </a:ext>
            </a:extLst>
          </p:cNvPr>
          <p:cNvSpPr/>
          <p:nvPr userDrawn="1"/>
        </p:nvSpPr>
        <p:spPr>
          <a:xfrm>
            <a:off x="7281722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C21F089-E983-4907-96B1-BF7E8BB039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4568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0B4E3D3-CA0D-49A7-803D-0E3CEA4C04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4568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9CA36CB7-57EE-4F2C-B28F-57144846BF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518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4703EC-F31B-42D8-AACB-9DAEAEDF0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65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D14BFD90-2A5E-48DD-8905-AA1C8DA70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3394" y="1419742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46F3E0-EB97-4471-814C-753C59A9A5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702" y="1419742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 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DB2AB7-15AE-4BD9-A49B-AFC28F1946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88649" y="1502760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105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C6C9933-4557-4B7D-893E-B4859A6D33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9220" y="1703953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9AD536B-F2F5-47C3-A5D2-AA7DF3F7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9220" y="1928227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954AFCA-92FD-4206-9DB4-756016F3C1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3394" y="2746408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F3188333-429C-48CA-9EDC-CE39B76139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0702" y="2746408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8AC417D6-AE58-48D3-9295-2A34C1360D3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8649" y="2829426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1A697B6E-06F1-4901-9545-D4FD78B34E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9220" y="3030619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8552279-117E-4375-BE6C-29DACB4CF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99220" y="3254893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61BECAD7-29F9-40DA-AF95-3819067B3A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3394" y="4048806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A65C8BE2-CC13-4706-8D94-BE36ED18CE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0702" y="4048806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A12D9C75-01F7-4969-9007-96A810467F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88649" y="4131824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A8A9F9DF-9E0A-458E-B100-79FB07F6B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9220" y="4333017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8BFC8D2D-9BCB-431E-B667-82E7C00751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99220" y="4557291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A4BCDA25-0BBF-441A-9C62-01DC7AF348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2212" y="1419742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3D029DA9-1718-4EB9-A972-2E832461F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9520" y="1419742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AE7D11AB-F2A4-4F68-911D-45168F2CC8B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187467" y="1502760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82A555A5-0551-4AC9-AF94-56EA2C68CC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19008" y="1703953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EB7FAB80-FA44-4470-A1B8-BFE12F2E8E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9008" y="1928227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66" name="Text Placeholder 9">
            <a:extLst>
              <a:ext uri="{FF2B5EF4-FFF2-40B4-BE49-F238E27FC236}">
                <a16:creationId xmlns:a16="http://schemas.microsoft.com/office/drawing/2014/main" id="{FF36B2D8-1F30-43BF-BDEB-293CD4D400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02212" y="2746408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B45BDD5-D619-45F8-8022-46D34B24F2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09520" y="2746408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B5B1A007-46E3-4D51-B45A-FE92D7F94DA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187467" y="2829426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AE6FFBD7-FB1A-4430-AE43-7EF7FBCB24B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9008" y="3030619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117FFA7F-F1F8-42AB-940A-116ED26E14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19008" y="3254893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2167923-1290-4152-93CE-E3A164FE1E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02212" y="4048806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48CD011C-7237-4A0A-B562-C614D77E93F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09520" y="4048806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5F46B226-C210-4DD0-BB20-AB5770C27EF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87467" y="4131824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3AC32B53-6DB8-4493-9416-AC1476CC93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19008" y="4333017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6A10DEB-EAED-43FB-A2E5-0FCD62F8FB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19008" y="4557291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EDF055-62AC-4234-9771-1DE8472DD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8965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1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690C598-0A01-4619-AC90-53F1E900D69F}"/>
              </a:ext>
            </a:extLst>
          </p:cNvPr>
          <p:cNvGrpSpPr/>
          <p:nvPr userDrawn="1"/>
        </p:nvGrpSpPr>
        <p:grpSpPr>
          <a:xfrm>
            <a:off x="9445122" y="561961"/>
            <a:ext cx="2169324" cy="2532674"/>
            <a:chOff x="7994166" y="-788"/>
            <a:chExt cx="3876262" cy="4525518"/>
          </a:xfrm>
          <a:solidFill>
            <a:srgbClr val="003399">
              <a:alpha val="3922"/>
            </a:srgbClr>
          </a:solidFill>
        </p:grpSpPr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75EAFEDC-89F9-403C-BD45-7ABDA35BCF4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E9EEF6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3F45B8C7-0412-4644-96A1-0A6008F32EF2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445B772-6824-4A8F-92FD-88215BFB600A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1469559-841F-406E-86A4-68D5E9FE1042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D00E45-19E1-4CAD-BF44-546FDF27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4455611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Our partners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F430741-735C-413B-A014-2D9E71EF82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14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27657D5-2CEB-4348-BCB0-ABB3B9F475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148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2FBDC3E-F53D-4469-B3B5-2B54C1A06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616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9715477-B812-498B-8332-F9354B98B9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393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F3FA7AA-C178-45A5-94AE-BC1253169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318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0E904C1-5C13-465D-A212-BF9357D46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300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03CE3-E5FB-476A-964D-0580B4D3BA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6733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6623D8FB-AA05-4C9F-B29D-B7EB00B0924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6733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35BD336-FC49-4899-8F93-D686D9E6DA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3022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0DF6BDFA-0977-45AF-A855-76E64D49F6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3022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74DAFF50-A633-41C0-BBA7-265DFE44600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92291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8F338214-9172-4BB0-9BB3-EB171B67AFA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2291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7F9E4E4-D4A6-4886-AAE5-ED035A3FDA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207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70BFF6D-2261-49D9-8310-8E4098D598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60207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61043A2-BCAD-4C27-BA25-79494BADC7F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40198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982A503-F343-4891-8568-D29607C7127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540198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033CDD-D1B1-45B0-9FE2-97B800CDC7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148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11E4CA0-388D-4C2E-BB5F-1136A4B9E0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4393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0A0163B-C8D5-469D-AAB6-56269806C4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2300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F5AD7F9-5C4C-4910-B8AA-16736E94E4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733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0B967B66-0E80-4B00-BDFB-3D5E64D9F59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43022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C0622C5-49E7-41E3-8342-7C0E070FD31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992291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40B2DE36-E98E-4D0B-B33A-4FDB73AD51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0207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4AE4414-BA3D-42EE-8B50-B511D070D61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540198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7C2962-6C21-46B9-A2DE-28051799E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5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-933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9537B6-260B-4EA9-8DE6-4463E7BC7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39" name="Google Shape;483;p43">
            <a:extLst>
              <a:ext uri="{FF2B5EF4-FFF2-40B4-BE49-F238E27FC236}">
                <a16:creationId xmlns:a16="http://schemas.microsoft.com/office/drawing/2014/main" id="{3EC27D82-F380-4DA0-89B1-9E79F0559EB4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Placeholder 42">
            <a:extLst>
              <a:ext uri="{FF2B5EF4-FFF2-40B4-BE49-F238E27FC236}">
                <a16:creationId xmlns:a16="http://schemas.microsoft.com/office/drawing/2014/main" id="{1677D369-40BE-410F-B94B-E23463F708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5290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F3EDD0A-769C-4C89-9980-791752CC6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773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F9F19E0D-14AB-48CD-AEE4-0E131AE55D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5290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61CE901-2333-4AF4-85AB-392CF83F46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773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5" name="Text Placeholder 42">
            <a:extLst>
              <a:ext uri="{FF2B5EF4-FFF2-40B4-BE49-F238E27FC236}">
                <a16:creationId xmlns:a16="http://schemas.microsoft.com/office/drawing/2014/main" id="{BA14B1AE-3DF6-40EB-8E32-BDA8F2DC92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290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5876BC7-CBB2-4A2B-8FB2-60C5A17D3E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773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7" name="Text Placeholder 42">
            <a:extLst>
              <a:ext uri="{FF2B5EF4-FFF2-40B4-BE49-F238E27FC236}">
                <a16:creationId xmlns:a16="http://schemas.microsoft.com/office/drawing/2014/main" id="{0E0ED0FC-244F-434D-8539-CE0ADFB6B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5290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B3D8C4B-C8C7-4DB9-B6F1-441F9D022C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773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1" name="Text Placeholder 42">
            <a:extLst>
              <a:ext uri="{FF2B5EF4-FFF2-40B4-BE49-F238E27FC236}">
                <a16:creationId xmlns:a16="http://schemas.microsoft.com/office/drawing/2014/main" id="{9DA727DB-2388-4C43-BC79-6479A42601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5290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FC02A66-35FB-4DC6-8FF1-0FFDDE9A0B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0773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276C26D1-71CD-4BBE-9191-C37505EF7ECC}"/>
              </a:ext>
            </a:extLst>
          </p:cNvPr>
          <p:cNvSpPr/>
          <p:nvPr userDrawn="1"/>
        </p:nvSpPr>
        <p:spPr>
          <a:xfrm rot="2700000">
            <a:off x="533254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51472A40-0DD2-4FA7-B54B-DFE562828162}"/>
              </a:ext>
            </a:extLst>
          </p:cNvPr>
          <p:cNvSpPr/>
          <p:nvPr userDrawn="1"/>
        </p:nvSpPr>
        <p:spPr>
          <a:xfrm rot="2700000">
            <a:off x="533254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9C9E65D6-184E-4830-A96D-1E8FA9553B33}"/>
              </a:ext>
            </a:extLst>
          </p:cNvPr>
          <p:cNvSpPr/>
          <p:nvPr userDrawn="1"/>
        </p:nvSpPr>
        <p:spPr>
          <a:xfrm rot="2700000">
            <a:off x="533254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5">
            <a:extLst>
              <a:ext uri="{FF2B5EF4-FFF2-40B4-BE49-F238E27FC236}">
                <a16:creationId xmlns:a16="http://schemas.microsoft.com/office/drawing/2014/main" id="{85443774-4F40-4F18-8528-75AD681B33FE}"/>
              </a:ext>
            </a:extLst>
          </p:cNvPr>
          <p:cNvSpPr/>
          <p:nvPr userDrawn="1"/>
        </p:nvSpPr>
        <p:spPr>
          <a:xfrm rot="2700000">
            <a:off x="533254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F34CA4A4-27A7-446A-92F4-186F94973673}"/>
              </a:ext>
            </a:extLst>
          </p:cNvPr>
          <p:cNvSpPr/>
          <p:nvPr userDrawn="1"/>
        </p:nvSpPr>
        <p:spPr>
          <a:xfrm rot="2700000">
            <a:off x="533254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E00A849F-8BFF-4B74-9263-8CBD21C445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8928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E7ABC98-76B3-44F1-AD42-4DF8A5C8DE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74411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CAADA06B-8037-42C1-8CBE-33A94053CC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8928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54B99FF-CDE9-46BD-A92B-C21AE34EBE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74411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2" name="Text Placeholder 42">
            <a:extLst>
              <a:ext uri="{FF2B5EF4-FFF2-40B4-BE49-F238E27FC236}">
                <a16:creationId xmlns:a16="http://schemas.microsoft.com/office/drawing/2014/main" id="{2CA0CEA1-7B6D-4E10-9FA6-7CA94A91DA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08928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847739B-EDA8-49D1-9777-34C86964E3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4411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4" name="Text Placeholder 42">
            <a:extLst>
              <a:ext uri="{FF2B5EF4-FFF2-40B4-BE49-F238E27FC236}">
                <a16:creationId xmlns:a16="http://schemas.microsoft.com/office/drawing/2014/main" id="{63740D12-EC49-4441-9235-803ACD8A613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08928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7C7ACB8E-4D8A-4735-B735-BE72D98110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74411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6" name="Text Placeholder 42">
            <a:extLst>
              <a:ext uri="{FF2B5EF4-FFF2-40B4-BE49-F238E27FC236}">
                <a16:creationId xmlns:a16="http://schemas.microsoft.com/office/drawing/2014/main" id="{2CEC0519-EA70-4071-BD97-4667F6C484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08928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000C6E1-1C93-4D8E-999F-A8D0A70CEA1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4411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8" name="Freeform 15">
            <a:extLst>
              <a:ext uri="{FF2B5EF4-FFF2-40B4-BE49-F238E27FC236}">
                <a16:creationId xmlns:a16="http://schemas.microsoft.com/office/drawing/2014/main" id="{CF472D86-AFDB-4B90-BDD8-1BA1488DFE69}"/>
              </a:ext>
            </a:extLst>
          </p:cNvPr>
          <p:cNvSpPr/>
          <p:nvPr userDrawn="1"/>
        </p:nvSpPr>
        <p:spPr>
          <a:xfrm rot="2700000">
            <a:off x="6226892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15">
            <a:extLst>
              <a:ext uri="{FF2B5EF4-FFF2-40B4-BE49-F238E27FC236}">
                <a16:creationId xmlns:a16="http://schemas.microsoft.com/office/drawing/2014/main" id="{815C23DE-419A-4EF1-9C59-F095BD3C46AF}"/>
              </a:ext>
            </a:extLst>
          </p:cNvPr>
          <p:cNvSpPr/>
          <p:nvPr userDrawn="1"/>
        </p:nvSpPr>
        <p:spPr>
          <a:xfrm rot="2700000">
            <a:off x="6226892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 15">
            <a:extLst>
              <a:ext uri="{FF2B5EF4-FFF2-40B4-BE49-F238E27FC236}">
                <a16:creationId xmlns:a16="http://schemas.microsoft.com/office/drawing/2014/main" id="{8289A9F9-8AC4-4E05-971A-C97092872B7B}"/>
              </a:ext>
            </a:extLst>
          </p:cNvPr>
          <p:cNvSpPr/>
          <p:nvPr userDrawn="1"/>
        </p:nvSpPr>
        <p:spPr>
          <a:xfrm rot="2700000">
            <a:off x="6226892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B83C04E7-B3D6-4347-873F-62F7E3CE4F70}"/>
              </a:ext>
            </a:extLst>
          </p:cNvPr>
          <p:cNvSpPr/>
          <p:nvPr userDrawn="1"/>
        </p:nvSpPr>
        <p:spPr>
          <a:xfrm rot="2700000">
            <a:off x="6226892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15">
            <a:extLst>
              <a:ext uri="{FF2B5EF4-FFF2-40B4-BE49-F238E27FC236}">
                <a16:creationId xmlns:a16="http://schemas.microsoft.com/office/drawing/2014/main" id="{F16A5C4B-89C6-4540-B942-2F07FB8FA5CC}"/>
              </a:ext>
            </a:extLst>
          </p:cNvPr>
          <p:cNvSpPr/>
          <p:nvPr userDrawn="1"/>
        </p:nvSpPr>
        <p:spPr>
          <a:xfrm rot="2700000">
            <a:off x="6226892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ooter Placeholder 4">
            <a:extLst>
              <a:ext uri="{FF2B5EF4-FFF2-40B4-BE49-F238E27FC236}">
                <a16:creationId xmlns:a16="http://schemas.microsoft.com/office/drawing/2014/main" id="{6F36D8B4-A856-4047-9D5D-0675305F6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590777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1542526"/>
            <a:ext cx="3606650" cy="1346398"/>
          </a:xfrm>
        </p:spPr>
        <p:txBody>
          <a:bodyPr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9600" b="1">
                <a:solidFill>
                  <a:schemeClr val="tx2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XXX%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2BC9D4-B2E6-48FC-9B07-B8CB266BD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966511"/>
            <a:ext cx="3606650" cy="26708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8209098-CF49-4C50-A622-C5C9093B313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929108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7B4E-3316-42EA-9436-004FC42AE2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13351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42BDAB-E4B4-457E-950E-688FC6A5FF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3060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A6AD4DD-3AB6-4660-8E92-C22D65ABC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3061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01B0530-E81F-4DD3-85AE-468682356C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3877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015EACA-6B4E-48AC-9D5B-4052BBE4D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586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3BC72A3-8FE6-4EF6-BE59-AC8FFCB95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3587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970E942-9B12-4561-B949-BE93A0C8A0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2856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49E002E0-B436-46D0-8DF3-7480E4D22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2565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4BBABDD1-7FE8-40BF-A4AE-D71F5183D7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2566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EDD8C21-4E47-4A42-A4FD-6C983FBA8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3061" y="694158"/>
            <a:ext cx="4599493" cy="6284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90A513AA-A2FC-463D-93FE-E946D843B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13061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97370FBC-FF64-4AED-9A22-99253F11B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43587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8FD18-90A5-4E2E-9917-EC3180003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72566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E46A7E6E-F67B-49BB-9A7B-960DB482B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3061" y="1331905"/>
            <a:ext cx="4599493" cy="54639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BF3AD35-393C-40C5-A0DC-FB773532E5B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1188" y="233363"/>
            <a:ext cx="3447792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72359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42BDAB-E4B4-457E-950E-688FC6A5FF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1047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A6AD4DD-3AB6-4660-8E92-C22D65ABC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1047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015EACA-6B4E-48AC-9D5B-4052BBE4D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4861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3BC72A3-8FE6-4EF6-BE59-AC8FFCB95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861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49E002E0-B436-46D0-8DF3-7480E4D22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8675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4BBABDD1-7FE8-40BF-A4AE-D71F5183D7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675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A5176BBB-6655-461C-85DB-FE6FEB2EB4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73787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3815EC3-872D-4400-82E5-C889A364AD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73787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D995BECF-CDEB-4E89-93ED-CFE9FAD51F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339" y="526985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EF394243-49B1-4B40-AD39-4F862E93F4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5924" y="536493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90A513AA-A2FC-463D-93FE-E946D843B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91047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97370FBC-FF64-4AED-9A22-99253F11B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94861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8FD18-90A5-4E2E-9917-EC3180003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98675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120AA1D4-61BB-4A29-973E-52E68D67D4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73787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0415736-54A8-4176-B11F-1A63561A1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771934"/>
            <a:ext cx="2737503" cy="18735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to add title to the slide.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49E040E5-7137-402D-8D29-A60F07B372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589" y="2700331"/>
            <a:ext cx="2737503" cy="47721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D5DB703-3FB3-434B-B113-46688C0B1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337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F0A2024-8387-4D80-935C-7E87D9333A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5151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2422964-306E-4808-BD62-36C9839AA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8965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525D978-D3C5-4BCC-A5BD-F77A14619A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74078" y="853093"/>
            <a:ext cx="1864092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374384-F3D6-4116-AAF8-A740EC443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7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26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93F0EB9-B5EF-4275-B3F4-F23DA5C59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1688" y="2116595"/>
            <a:ext cx="3409604" cy="750261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BBAA9748-8498-46E7-81E2-7998C94C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55CE9C-E898-4F8C-9801-F8204DE8C139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  <a:solidFill>
            <a:srgbClr val="003399">
              <a:alpha val="3922"/>
            </a:srgbClr>
          </a:solidFill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9F8BCDAD-2AF3-47C4-BACA-3C3362FCC3A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tx2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64E22C5-488F-4F89-8144-DC55D585FFDE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65B54780-7B57-4019-B16F-308C5D41A22E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FDBAD0FA-CF7B-47B1-9A8D-218AE0EE872D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E8EC2C6-0495-437C-830F-899A62AC1199}"/>
              </a:ext>
            </a:extLst>
          </p:cNvPr>
          <p:cNvSpPr txBox="1"/>
          <p:nvPr userDrawn="1"/>
        </p:nvSpPr>
        <p:spPr>
          <a:xfrm>
            <a:off x="1971304" y="3262741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err="1">
                <a:solidFill>
                  <a:schemeClr val="tx1"/>
                </a:solidFill>
                <a:effectLst/>
                <a:latin typeface="+mj-lt"/>
              </a:rPr>
              <a:t>Toluna</a:t>
            </a:r>
            <a:r>
              <a:rPr lang="en-US" b="0" i="0">
                <a:solidFill>
                  <a:schemeClr val="tx1"/>
                </a:solidFill>
                <a:effectLst/>
                <a:latin typeface="+mj-lt"/>
              </a:rPr>
              <a:t> USA</a:t>
            </a:r>
            <a:br>
              <a:rPr lang="en-US" b="0" i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b="0" i="0">
                <a:solidFill>
                  <a:schemeClr val="tx1"/>
                </a:solidFill>
                <a:effectLst/>
                <a:latin typeface="+mj-lt"/>
              </a:rPr>
              <a:t>+1 203 834 8585</a:t>
            </a:r>
            <a:br>
              <a:rPr lang="en-US" b="0" i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b="0" i="0">
                <a:solidFill>
                  <a:schemeClr val="tx2"/>
                </a:solidFill>
                <a:effectLst/>
                <a:latin typeface="+mj-lt"/>
                <a:hlinkClick r:id="rId4" tooltip="http://tolunacorporate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tolunacorporate.com</a:t>
            </a:r>
            <a:endParaRPr lang="en-US" b="0" i="0"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75EEB-5C08-43B0-8136-7E82B5309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687" y="4186071"/>
            <a:ext cx="3544251" cy="3778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[email@toluna.com]</a:t>
            </a:r>
          </a:p>
        </p:txBody>
      </p:sp>
    </p:spTree>
    <p:extLst>
      <p:ext uri="{BB962C8B-B14F-4D97-AF65-F5344CB8AC3E}">
        <p14:creationId xmlns:p14="http://schemas.microsoft.com/office/powerpoint/2010/main" val="1364753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0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B3B1B6D0-58FE-4EC7-B975-8EBE09BFAE30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805873" y="387406"/>
            <a:ext cx="2294155" cy="8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3;p43">
            <a:extLst>
              <a:ext uri="{FF2B5EF4-FFF2-40B4-BE49-F238E27FC236}">
                <a16:creationId xmlns:a16="http://schemas.microsoft.com/office/drawing/2014/main" id="{EA8FC2D6-8ACC-1F0E-3738-A9210D35B0B8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5365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 1 Title and 2 Column Content">
  <p:cSld name="Alt 1 Title and 2 Column Conten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8"/>
          <p:cNvSpPr txBox="1">
            <a:spLocks noGrp="1"/>
          </p:cNvSpPr>
          <p:nvPr>
            <p:ph type="title"/>
          </p:nvPr>
        </p:nvSpPr>
        <p:spPr>
          <a:xfrm>
            <a:off x="587375" y="584201"/>
            <a:ext cx="11017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162" y="6376197"/>
            <a:ext cx="909114" cy="36441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8"/>
          <p:cNvSpPr txBox="1">
            <a:spLocks noGrp="1"/>
          </p:cNvSpPr>
          <p:nvPr>
            <p:ph type="body" idx="1"/>
          </p:nvPr>
        </p:nvSpPr>
        <p:spPr>
          <a:xfrm>
            <a:off x="587375" y="2071868"/>
            <a:ext cx="5329238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marL="1828800" lvl="3" indent="-311150" algn="l">
              <a:lnSpc>
                <a:spcPct val="138461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78"/>
          <p:cNvSpPr txBox="1">
            <a:spLocks noGrp="1"/>
          </p:cNvSpPr>
          <p:nvPr>
            <p:ph type="body" idx="2"/>
          </p:nvPr>
        </p:nvSpPr>
        <p:spPr>
          <a:xfrm>
            <a:off x="6276975" y="2071868"/>
            <a:ext cx="5329238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marL="1828800" lvl="3" indent="-311150" algn="l">
              <a:lnSpc>
                <a:spcPct val="138461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568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2A7D1920-A1DF-4EDA-9B92-737A625F5FA6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53092E-BA99-4B08-AA0F-C3E80E2A1298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CB64692F-75FD-4367-839A-20B6868D5848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0DF0146-3D85-49D8-A5D0-3BE277AEFB85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DB9703B-D390-49C4-B1D0-257414A0840B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11BF3C8-11C0-4382-8385-FBA8D42F3EE0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E165E-3D41-4E89-9787-9CEE2246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000" y="2197248"/>
            <a:ext cx="5558808" cy="3425825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 sz="4800" b="1"/>
            </a:lvl2pPr>
            <a:lvl3pPr marL="0" indent="0">
              <a:buNone/>
              <a:defRPr sz="4800" b="1"/>
            </a:lvl3pPr>
            <a:lvl4pPr marL="0" indent="0">
              <a:buNone/>
              <a:defRPr sz="4800" b="1"/>
            </a:lvl4pPr>
            <a:lvl5pPr marL="0" indent="0">
              <a:buNone/>
              <a:defRPr sz="4800" b="1"/>
            </a:lvl5pPr>
          </a:lstStyle>
          <a:p>
            <a:pPr lvl="0"/>
            <a:r>
              <a:rPr lang="en-US"/>
              <a:t>Click here to </a:t>
            </a:r>
            <a:br>
              <a:rPr lang="en-US"/>
            </a:br>
            <a:r>
              <a:rPr lang="en-US"/>
              <a:t>add title for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208213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280585-8597-43CD-8169-CDF139636525}"/>
              </a:ext>
            </a:extLst>
          </p:cNvPr>
          <p:cNvSpPr/>
          <p:nvPr userDrawn="1"/>
        </p:nvSpPr>
        <p:spPr>
          <a:xfrm>
            <a:off x="-1" y="0"/>
            <a:ext cx="10387585" cy="6858000"/>
          </a:xfrm>
          <a:prstGeom prst="rect">
            <a:avLst/>
          </a:prstGeom>
          <a:gradFill>
            <a:gsLst>
              <a:gs pos="14000">
                <a:schemeClr val="tx1">
                  <a:alpha val="8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425;p1">
            <a:extLst>
              <a:ext uri="{FF2B5EF4-FFF2-40B4-BE49-F238E27FC236}">
                <a16:creationId xmlns:a16="http://schemas.microsoft.com/office/drawing/2014/main" id="{BFCECD2A-C827-45C1-AB08-BED3E1A1C644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1016163" y="1368064"/>
            <a:ext cx="1714715" cy="637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31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9537B6-260B-4EA9-8DE6-4463E7BC7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081D719-B9BF-49AF-91D7-14B8DF58E3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5290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4780C-364E-4A5D-BBDE-DF71C467D6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773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A609D757-F238-4600-AEA3-F816299B5C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5290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97969F7-A669-4452-99C3-6FEAA79B4A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773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32D910-9221-4D4B-9883-4DF8325211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290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52E6833-082A-40AC-BDE0-190D7F5CD1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773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8E7171CE-4A91-49DD-8209-F3A154CEF1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5290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A9832DA-83B8-4214-8A05-A0FE75B2FD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773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3" name="Text Placeholder 42">
            <a:extLst>
              <a:ext uri="{FF2B5EF4-FFF2-40B4-BE49-F238E27FC236}">
                <a16:creationId xmlns:a16="http://schemas.microsoft.com/office/drawing/2014/main" id="{F712EB46-632F-4B18-916B-E0FA3F5A00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5290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F1C25D3-0CA6-4406-94A3-137044FA5B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0773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D5B52DAA-EE6A-410F-A957-725CCFA7A316}"/>
              </a:ext>
            </a:extLst>
          </p:cNvPr>
          <p:cNvSpPr/>
          <p:nvPr userDrawn="1"/>
        </p:nvSpPr>
        <p:spPr>
          <a:xfrm rot="2700000">
            <a:off x="533254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17F0AF35-6B6F-4D5A-8905-AAC6C4619FB6}"/>
              </a:ext>
            </a:extLst>
          </p:cNvPr>
          <p:cNvSpPr/>
          <p:nvPr userDrawn="1"/>
        </p:nvSpPr>
        <p:spPr>
          <a:xfrm rot="2700000">
            <a:off x="533254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1AB9B99F-2A77-432E-ACF8-8FCBE4A66559}"/>
              </a:ext>
            </a:extLst>
          </p:cNvPr>
          <p:cNvSpPr/>
          <p:nvPr userDrawn="1"/>
        </p:nvSpPr>
        <p:spPr>
          <a:xfrm rot="2700000">
            <a:off x="533254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99F4E7FF-F955-4E4D-9D45-A089E45D4006}"/>
              </a:ext>
            </a:extLst>
          </p:cNvPr>
          <p:cNvSpPr/>
          <p:nvPr userDrawn="1"/>
        </p:nvSpPr>
        <p:spPr>
          <a:xfrm rot="2700000">
            <a:off x="533254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3979EA78-1206-461D-B5A8-120646FE5035}"/>
              </a:ext>
            </a:extLst>
          </p:cNvPr>
          <p:cNvSpPr/>
          <p:nvPr userDrawn="1"/>
        </p:nvSpPr>
        <p:spPr>
          <a:xfrm rot="2700000">
            <a:off x="533254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E48C99-04BE-437F-8782-FCF5139A21F2}"/>
              </a:ext>
            </a:extLst>
          </p:cNvPr>
          <p:cNvGrpSpPr/>
          <p:nvPr userDrawn="1"/>
        </p:nvGrpSpPr>
        <p:grpSpPr>
          <a:xfrm>
            <a:off x="7994166" y="-788"/>
            <a:ext cx="3876262" cy="4525518"/>
            <a:chOff x="7994166" y="-788"/>
            <a:chExt cx="3876262" cy="4525518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18A529C9-C1E1-4DC3-99CE-E1E51CB7D70E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45735A1-A3FE-48BB-86B5-AE4BF754033B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D99A4CA3-9FA9-40DD-85C2-C97DA75A6487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6E6B40D-DA27-42D1-B8E2-FE838FF809CB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70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14C165-9AF0-48EC-AA7C-BF460AA7BCF7}"/>
              </a:ext>
            </a:extLst>
          </p:cNvPr>
          <p:cNvGrpSpPr/>
          <p:nvPr userDrawn="1"/>
        </p:nvGrpSpPr>
        <p:grpSpPr>
          <a:xfrm>
            <a:off x="1409412" y="2597191"/>
            <a:ext cx="1152523" cy="1345565"/>
            <a:chOff x="7994166" y="-788"/>
            <a:chExt cx="3876262" cy="4525518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AD477C72-2832-4384-A777-9CF3D8F8CCC8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FE0C72F-6903-4407-BC50-50FB5B40B736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734475A-693D-4DD5-A2FB-390E218D6B3A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D7DAD5D-D0BF-4823-A22E-4B894E2F7A04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4210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chapter slide title max. two lines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4D00936-F2A9-49F3-9147-17FDEA0FA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47850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9537B6-260B-4EA9-8DE6-4463E7BC7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1" name="Text Placeholder 42">
            <a:extLst>
              <a:ext uri="{FF2B5EF4-FFF2-40B4-BE49-F238E27FC236}">
                <a16:creationId xmlns:a16="http://schemas.microsoft.com/office/drawing/2014/main" id="{1677D369-40BE-410F-B94B-E23463F708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5290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F3EDD0A-769C-4C89-9980-791752CC6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773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F9F19E0D-14AB-48CD-AEE4-0E131AE55D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5290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61CE901-2333-4AF4-85AB-392CF83F46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773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5" name="Text Placeholder 42">
            <a:extLst>
              <a:ext uri="{FF2B5EF4-FFF2-40B4-BE49-F238E27FC236}">
                <a16:creationId xmlns:a16="http://schemas.microsoft.com/office/drawing/2014/main" id="{BA14B1AE-3DF6-40EB-8E32-BDA8F2DC92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5290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5876BC7-CBB2-4A2B-8FB2-60C5A17D3E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0773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7" name="Text Placeholder 42">
            <a:extLst>
              <a:ext uri="{FF2B5EF4-FFF2-40B4-BE49-F238E27FC236}">
                <a16:creationId xmlns:a16="http://schemas.microsoft.com/office/drawing/2014/main" id="{0E0ED0FC-244F-434D-8539-CE0ADFB6B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5290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B3D8C4B-C8C7-4DB9-B6F1-441F9D022C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773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1" name="Text Placeholder 42">
            <a:extLst>
              <a:ext uri="{FF2B5EF4-FFF2-40B4-BE49-F238E27FC236}">
                <a16:creationId xmlns:a16="http://schemas.microsoft.com/office/drawing/2014/main" id="{9DA727DB-2388-4C43-BC79-6479A42601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5290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FC02A66-35FB-4DC6-8FF1-0FFDDE9A0B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0773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276C26D1-71CD-4BBE-9191-C37505EF7ECC}"/>
              </a:ext>
            </a:extLst>
          </p:cNvPr>
          <p:cNvSpPr/>
          <p:nvPr userDrawn="1"/>
        </p:nvSpPr>
        <p:spPr>
          <a:xfrm rot="2700000">
            <a:off x="533254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51472A40-0DD2-4FA7-B54B-DFE562828162}"/>
              </a:ext>
            </a:extLst>
          </p:cNvPr>
          <p:cNvSpPr/>
          <p:nvPr userDrawn="1"/>
        </p:nvSpPr>
        <p:spPr>
          <a:xfrm rot="2700000">
            <a:off x="533254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9C9E65D6-184E-4830-A96D-1E8FA9553B33}"/>
              </a:ext>
            </a:extLst>
          </p:cNvPr>
          <p:cNvSpPr/>
          <p:nvPr userDrawn="1"/>
        </p:nvSpPr>
        <p:spPr>
          <a:xfrm rot="2700000">
            <a:off x="533254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5">
            <a:extLst>
              <a:ext uri="{FF2B5EF4-FFF2-40B4-BE49-F238E27FC236}">
                <a16:creationId xmlns:a16="http://schemas.microsoft.com/office/drawing/2014/main" id="{85443774-4F40-4F18-8528-75AD681B33FE}"/>
              </a:ext>
            </a:extLst>
          </p:cNvPr>
          <p:cNvSpPr/>
          <p:nvPr userDrawn="1"/>
        </p:nvSpPr>
        <p:spPr>
          <a:xfrm rot="2700000">
            <a:off x="533254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F34CA4A4-27A7-446A-92F4-186F94973673}"/>
              </a:ext>
            </a:extLst>
          </p:cNvPr>
          <p:cNvSpPr/>
          <p:nvPr userDrawn="1"/>
        </p:nvSpPr>
        <p:spPr>
          <a:xfrm rot="2700000">
            <a:off x="533254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E00A849F-8BFF-4B74-9263-8CBD21C445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8928" y="1816714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E7ABC98-76B3-44F1-AD42-4DF8A5C8DE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74411" y="1942484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CAADA06B-8037-42C1-8CBE-33A94053CC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8928" y="2631749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54B99FF-CDE9-46BD-A92B-C21AE34EBE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74411" y="2757519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2" name="Text Placeholder 42">
            <a:extLst>
              <a:ext uri="{FF2B5EF4-FFF2-40B4-BE49-F238E27FC236}">
                <a16:creationId xmlns:a16="http://schemas.microsoft.com/office/drawing/2014/main" id="{2CA0CEA1-7B6D-4E10-9FA6-7CA94A91DA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08928" y="3422681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847739B-EDA8-49D1-9777-34C86964E3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4411" y="3548451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4" name="Text Placeholder 42">
            <a:extLst>
              <a:ext uri="{FF2B5EF4-FFF2-40B4-BE49-F238E27FC236}">
                <a16:creationId xmlns:a16="http://schemas.microsoft.com/office/drawing/2014/main" id="{63740D12-EC49-4441-9235-803ACD8A613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08928" y="4213613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7C7ACB8E-4D8A-4735-B735-BE72D98110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74411" y="4339383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6" name="Text Placeholder 42">
            <a:extLst>
              <a:ext uri="{FF2B5EF4-FFF2-40B4-BE49-F238E27FC236}">
                <a16:creationId xmlns:a16="http://schemas.microsoft.com/office/drawing/2014/main" id="{2CEC0519-EA70-4071-BD97-4667F6C484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08928" y="5004545"/>
            <a:ext cx="5042333" cy="665162"/>
          </a:xfrm>
          <a:prstGeom prst="roundRect">
            <a:avLst>
              <a:gd name="adj" fmla="val 5989"/>
            </a:avLst>
          </a:prstGeom>
          <a:noFill/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txBody>
          <a:bodyPr anchor="ctr">
            <a:noAutofit/>
          </a:bodyPr>
          <a:lstStyle>
            <a:lvl1pPr marL="630238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000C6E1-1C93-4D8E-999F-A8D0A70CEA1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4411" y="5130315"/>
            <a:ext cx="527831" cy="42701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8" name="Freeform 15">
            <a:extLst>
              <a:ext uri="{FF2B5EF4-FFF2-40B4-BE49-F238E27FC236}">
                <a16:creationId xmlns:a16="http://schemas.microsoft.com/office/drawing/2014/main" id="{CF472D86-AFDB-4B90-BDD8-1BA1488DFE69}"/>
              </a:ext>
            </a:extLst>
          </p:cNvPr>
          <p:cNvSpPr/>
          <p:nvPr userDrawn="1"/>
        </p:nvSpPr>
        <p:spPr>
          <a:xfrm rot="2700000">
            <a:off x="6226892" y="173951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15">
            <a:extLst>
              <a:ext uri="{FF2B5EF4-FFF2-40B4-BE49-F238E27FC236}">
                <a16:creationId xmlns:a16="http://schemas.microsoft.com/office/drawing/2014/main" id="{815C23DE-419A-4EF1-9C59-F095BD3C46AF}"/>
              </a:ext>
            </a:extLst>
          </p:cNvPr>
          <p:cNvSpPr/>
          <p:nvPr userDrawn="1"/>
        </p:nvSpPr>
        <p:spPr>
          <a:xfrm rot="2700000">
            <a:off x="6226892" y="255221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 15">
            <a:extLst>
              <a:ext uri="{FF2B5EF4-FFF2-40B4-BE49-F238E27FC236}">
                <a16:creationId xmlns:a16="http://schemas.microsoft.com/office/drawing/2014/main" id="{8289A9F9-8AC4-4E05-971A-C97092872B7B}"/>
              </a:ext>
            </a:extLst>
          </p:cNvPr>
          <p:cNvSpPr/>
          <p:nvPr userDrawn="1"/>
        </p:nvSpPr>
        <p:spPr>
          <a:xfrm rot="2700000">
            <a:off x="6226892" y="3364908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B83C04E7-B3D6-4347-873F-62F7E3CE4F70}"/>
              </a:ext>
            </a:extLst>
          </p:cNvPr>
          <p:cNvSpPr/>
          <p:nvPr userDrawn="1"/>
        </p:nvSpPr>
        <p:spPr>
          <a:xfrm rot="2700000">
            <a:off x="6226892" y="4177603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15">
            <a:extLst>
              <a:ext uri="{FF2B5EF4-FFF2-40B4-BE49-F238E27FC236}">
                <a16:creationId xmlns:a16="http://schemas.microsoft.com/office/drawing/2014/main" id="{F16A5C4B-89C6-4540-B942-2F07FB8FA5CC}"/>
              </a:ext>
            </a:extLst>
          </p:cNvPr>
          <p:cNvSpPr/>
          <p:nvPr userDrawn="1"/>
        </p:nvSpPr>
        <p:spPr>
          <a:xfrm rot="2700000">
            <a:off x="6226892" y="4990300"/>
            <a:ext cx="796789" cy="591712"/>
          </a:xfrm>
          <a:custGeom>
            <a:avLst/>
            <a:gdLst>
              <a:gd name="connsiteX0" fmla="*/ 1078736 w 2157862"/>
              <a:gd name="connsiteY0" fmla="*/ 0 h 1602472"/>
              <a:gd name="connsiteX1" fmla="*/ 992687 w 2157862"/>
              <a:gd name="connsiteY1" fmla="*/ 85923 h 1602472"/>
              <a:gd name="connsiteX2" fmla="*/ 870587 w 2157862"/>
              <a:gd name="connsiteY2" fmla="*/ 206907 h 1602472"/>
              <a:gd name="connsiteX3" fmla="*/ 784147 w 2157862"/>
              <a:gd name="connsiteY3" fmla="*/ 292830 h 1602472"/>
              <a:gd name="connsiteX4" fmla="*/ 0 w 2157862"/>
              <a:gd name="connsiteY4" fmla="*/ 1072683 h 1602472"/>
              <a:gd name="connsiteX5" fmla="*/ 294201 w 2157862"/>
              <a:gd name="connsiteY5" fmla="*/ 1365512 h 1602472"/>
              <a:gd name="connsiteX6" fmla="*/ 870587 w 2157862"/>
              <a:gd name="connsiteY6" fmla="*/ 792566 h 1602472"/>
              <a:gd name="connsiteX7" fmla="*/ 870587 w 2157862"/>
              <a:gd name="connsiteY7" fmla="*/ 1602472 h 1602472"/>
              <a:gd name="connsiteX8" fmla="*/ 1287275 w 2157862"/>
              <a:gd name="connsiteY8" fmla="*/ 1602472 h 1602472"/>
              <a:gd name="connsiteX9" fmla="*/ 1287275 w 2157862"/>
              <a:gd name="connsiteY9" fmla="*/ 792566 h 1602472"/>
              <a:gd name="connsiteX10" fmla="*/ 1863274 w 2157862"/>
              <a:gd name="connsiteY10" fmla="*/ 1365512 h 1602472"/>
              <a:gd name="connsiteX11" fmla="*/ 2157863 w 2157862"/>
              <a:gd name="connsiteY11" fmla="*/ 1072683 h 1602472"/>
              <a:gd name="connsiteX12" fmla="*/ 1373324 w 2157862"/>
              <a:gd name="connsiteY12" fmla="*/ 292830 h 1602472"/>
              <a:gd name="connsiteX13" fmla="*/ 1287275 w 2157862"/>
              <a:gd name="connsiteY13" fmla="*/ 206907 h 1602472"/>
              <a:gd name="connsiteX14" fmla="*/ 1165176 w 2157862"/>
              <a:gd name="connsiteY14" fmla="*/ 85923 h 1602472"/>
              <a:gd name="connsiteX15" fmla="*/ 1078736 w 2157862"/>
              <a:gd name="connsiteY15" fmla="*/ 0 h 16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57862" h="1602472">
                <a:moveTo>
                  <a:pt x="1078736" y="0"/>
                </a:moveTo>
                <a:lnTo>
                  <a:pt x="992687" y="85923"/>
                </a:lnTo>
                <a:lnTo>
                  <a:pt x="870587" y="206907"/>
                </a:lnTo>
                <a:lnTo>
                  <a:pt x="784147" y="292830"/>
                </a:lnTo>
                <a:lnTo>
                  <a:pt x="0" y="1072683"/>
                </a:lnTo>
                <a:lnTo>
                  <a:pt x="294201" y="1365512"/>
                </a:lnTo>
                <a:lnTo>
                  <a:pt x="870587" y="792566"/>
                </a:lnTo>
                <a:lnTo>
                  <a:pt x="870587" y="1602472"/>
                </a:lnTo>
                <a:lnTo>
                  <a:pt x="1287275" y="1602472"/>
                </a:lnTo>
                <a:lnTo>
                  <a:pt x="1287275" y="792566"/>
                </a:lnTo>
                <a:lnTo>
                  <a:pt x="1863274" y="1365512"/>
                </a:lnTo>
                <a:lnTo>
                  <a:pt x="2157863" y="1072683"/>
                </a:lnTo>
                <a:lnTo>
                  <a:pt x="1373324" y="292830"/>
                </a:lnTo>
                <a:lnTo>
                  <a:pt x="1287275" y="206907"/>
                </a:lnTo>
                <a:lnTo>
                  <a:pt x="1165176" y="85923"/>
                </a:lnTo>
                <a:lnTo>
                  <a:pt x="1078736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01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4210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chapter slide title max. two lines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31A0584-6D17-5F8C-E740-DDA393D87518}"/>
              </a:ext>
            </a:extLst>
          </p:cNvPr>
          <p:cNvSpPr txBox="1">
            <a:spLocks/>
          </p:cNvSpPr>
          <p:nvPr userDrawn="1"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 GLOBAL BAROMETER: Wave 21</a:t>
            </a:r>
          </a:p>
        </p:txBody>
      </p:sp>
      <p:pic>
        <p:nvPicPr>
          <p:cNvPr id="5" name="Google Shape;483;p43">
            <a:extLst>
              <a:ext uri="{FF2B5EF4-FFF2-40B4-BE49-F238E27FC236}">
                <a16:creationId xmlns:a16="http://schemas.microsoft.com/office/drawing/2014/main" id="{846CA97F-B04D-7B57-C1F2-7D44EBEB4004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915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8924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chapter slide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A665F6-79FF-431F-BA31-212EF3E77A69}"/>
              </a:ext>
            </a:extLst>
          </p:cNvPr>
          <p:cNvGrpSpPr/>
          <p:nvPr userDrawn="1"/>
        </p:nvGrpSpPr>
        <p:grpSpPr>
          <a:xfrm>
            <a:off x="-1444488" y="1975276"/>
            <a:ext cx="3737112" cy="4363060"/>
            <a:chOff x="7994166" y="-788"/>
            <a:chExt cx="3876262" cy="4525518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AE81BFC9-E16F-469F-B8AE-C5A87020FB2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015BA45-9CAB-44C0-B3A2-ABF83638AA30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37B9715-3723-4341-9096-072F068EB50C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19A11B0-D06A-4E6D-B0E5-8CDA651BCB5C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8866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01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1730728"/>
            <a:ext cx="273750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589" y="3677937"/>
            <a:ext cx="319502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444337-4D3F-4EEB-A08A-76576EE9B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614024"/>
            <a:ext cx="4864100" cy="3332345"/>
          </a:xfrm>
          <a:noFill/>
        </p:spPr>
        <p:txBody>
          <a:bodyPr wrap="square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C01921-69B2-D894-7B1B-D7B47F46AD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521" y="589039"/>
            <a:ext cx="8549398" cy="5382313"/>
          </a:xfrm>
          <a:prstGeom prst="rect">
            <a:avLst/>
          </a:prstGeom>
        </p:spPr>
      </p:pic>
      <p:pic>
        <p:nvPicPr>
          <p:cNvPr id="4" name="Google Shape;218;p78">
            <a:extLst>
              <a:ext uri="{FF2B5EF4-FFF2-40B4-BE49-F238E27FC236}">
                <a16:creationId xmlns:a16="http://schemas.microsoft.com/office/drawing/2014/main" id="{A6CE3A34-C4EF-8312-BD8D-A90AD581B4FA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73162" y="6376197"/>
            <a:ext cx="909114" cy="36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376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01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1730728"/>
            <a:ext cx="273750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589" y="3677937"/>
            <a:ext cx="319502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444337-4D3F-4EEB-A08A-76576EE9B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614024"/>
            <a:ext cx="4864100" cy="3332345"/>
          </a:xfrm>
          <a:noFill/>
        </p:spPr>
        <p:txBody>
          <a:bodyPr wrap="square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C01921-69B2-D894-7B1B-D7B47F46AD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521" y="589039"/>
            <a:ext cx="8549398" cy="5382313"/>
          </a:xfrm>
          <a:prstGeom prst="rect">
            <a:avLst/>
          </a:prstGeom>
        </p:spPr>
      </p:pic>
      <p:pic>
        <p:nvPicPr>
          <p:cNvPr id="4" name="Google Shape;218;p78">
            <a:extLst>
              <a:ext uri="{FF2B5EF4-FFF2-40B4-BE49-F238E27FC236}">
                <a16:creationId xmlns:a16="http://schemas.microsoft.com/office/drawing/2014/main" id="{A6CE3A34-C4EF-8312-BD8D-A90AD581B4FA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73162" y="6376197"/>
            <a:ext cx="909114" cy="36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376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218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277" y="233363"/>
            <a:ext cx="11732286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E16BF8-8133-4432-9471-926C9640C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55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3394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1A29C3-8F45-41B9-A3FD-DCDE803721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9073" y="233363"/>
            <a:ext cx="5085490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ED55B2C-D366-4B0B-970F-BAC676564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735" y="2655707"/>
            <a:ext cx="4864100" cy="3221310"/>
          </a:xfrm>
          <a:noFill/>
        </p:spPr>
        <p:txBody>
          <a:bodyPr wrap="square" lIns="0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4"/>
              </a:buBlip>
              <a:tabLst/>
            </a:pPr>
            <a:r>
              <a:rPr lang="en-US"/>
              <a:t>Click here to add a bullet list.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B64C4A-FF4C-4816-8B44-82691B934A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5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4163814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4D29F05-AEED-43EF-AAA8-0AD0D1607AB1}"/>
              </a:ext>
            </a:extLst>
          </p:cNvPr>
          <p:cNvSpPr/>
          <p:nvPr userDrawn="1"/>
        </p:nvSpPr>
        <p:spPr>
          <a:xfrm>
            <a:off x="2589012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6312440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F8B1B-1384-48D9-8015-E0CD8A47B75B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836678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4A5CBD-6DF3-4991-A0A7-2427C7027FB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36678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DEACD8-BC64-4058-856A-7CCDE6A4D09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2588240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556532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E7D48D-3AD1-4893-B65B-33F5D4649427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556532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308094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43821E-D38B-4248-A85A-288192461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7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3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1;p3">
            <a:extLst>
              <a:ext uri="{FF2B5EF4-FFF2-40B4-BE49-F238E27FC236}">
                <a16:creationId xmlns:a16="http://schemas.microsoft.com/office/drawing/2014/main" id="{C38C019A-E0F1-494B-AC36-648C1E16841E}"/>
              </a:ext>
            </a:extLst>
          </p:cNvPr>
          <p:cNvSpPr/>
          <p:nvPr userDrawn="1"/>
        </p:nvSpPr>
        <p:spPr>
          <a:xfrm rot="10800000">
            <a:off x="8963526" y="465507"/>
            <a:ext cx="2698618" cy="272204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55" y="694158"/>
            <a:ext cx="4167693" cy="1267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1999714"/>
            <a:ext cx="4163814" cy="6418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add subtitle.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4D29F05-AEED-43EF-AAA8-0AD0D1607AB1}"/>
              </a:ext>
            </a:extLst>
          </p:cNvPr>
          <p:cNvSpPr/>
          <p:nvPr userDrawn="1"/>
        </p:nvSpPr>
        <p:spPr>
          <a:xfrm>
            <a:off x="650060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4373488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5EAD065-0BA0-4AE3-B1CE-14FDA98BF95C}"/>
              </a:ext>
            </a:extLst>
          </p:cNvPr>
          <p:cNvSpPr/>
          <p:nvPr userDrawn="1"/>
        </p:nvSpPr>
        <p:spPr>
          <a:xfrm>
            <a:off x="8096916" y="2803747"/>
            <a:ext cx="3290548" cy="295716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F8B1B-1384-48D9-8015-E0CD8A47B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294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4A5CBD-6DF3-4991-A0A7-2427C7027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7294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DEACD8-BC64-4058-856A-7CCDE6A4D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856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7148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E7D48D-3AD1-4893-B65B-33F5D46494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7148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8710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266C5E-82FA-4566-A53A-187ED74629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5354" y="468032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7A5B428-21D7-4574-B590-19910D89FF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45354" y="4951077"/>
            <a:ext cx="2833187" cy="5903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2F551317-66C1-46E2-8FC8-5D577804EC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6916" y="280352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8D7F1F-F70D-49A0-9EB4-6A94F358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96F0440-E7DC-43AF-B7C9-4244CF49F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8924" y="2684524"/>
            <a:ext cx="8592065" cy="13412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4800" b="1">
                <a:latin typeface="+mn-lt"/>
              </a:defRPr>
            </a:lvl2pPr>
            <a:lvl3pPr marL="914400" indent="0">
              <a:buNone/>
              <a:defRPr sz="4800" b="1">
                <a:latin typeface="+mn-lt"/>
              </a:defRPr>
            </a:lvl3pPr>
            <a:lvl4pPr marL="1371600" indent="0">
              <a:buNone/>
              <a:defRPr sz="4800" b="1">
                <a:latin typeface="+mn-lt"/>
              </a:defRPr>
            </a:lvl4pPr>
            <a:lvl5pPr marL="1828800" indent="0">
              <a:buNone/>
              <a:defRPr sz="4800" b="1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Click here to add 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chapter slide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A665F6-79FF-431F-BA31-212EF3E77A69}"/>
              </a:ext>
            </a:extLst>
          </p:cNvPr>
          <p:cNvGrpSpPr/>
          <p:nvPr userDrawn="1"/>
        </p:nvGrpSpPr>
        <p:grpSpPr>
          <a:xfrm>
            <a:off x="-1444488" y="1975276"/>
            <a:ext cx="3737112" cy="4363060"/>
            <a:chOff x="7994166" y="-788"/>
            <a:chExt cx="3876262" cy="4525518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AE81BFC9-E16F-469F-B8AE-C5A87020FB2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015BA45-9CAB-44C0-B3A2-ABF83638AA30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37B9715-3723-4341-9096-072F068EB50C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719A11B0-D06A-4E6D-B0E5-8CDA651BCB5C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075560-7D4E-4A74-96F3-90E6EC0B7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54618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04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6" y="694158"/>
            <a:ext cx="3222028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233259" cy="33804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33FDF19B-B551-49CE-9850-EC6B525C8395}"/>
              </a:ext>
            </a:extLst>
          </p:cNvPr>
          <p:cNvSpPr/>
          <p:nvPr userDrawn="1"/>
        </p:nvSpPr>
        <p:spPr>
          <a:xfrm>
            <a:off x="4593810" y="3735342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E5EAD065-0BA0-4AE3-B1CE-14FDA98BF95C}"/>
              </a:ext>
            </a:extLst>
          </p:cNvPr>
          <p:cNvSpPr/>
          <p:nvPr userDrawn="1"/>
        </p:nvSpPr>
        <p:spPr>
          <a:xfrm>
            <a:off x="8317238" y="3735342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CAF5085-0414-4710-AFCA-DB61C05AF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7470" y="5611920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88FDF88-6B04-41D2-9E5B-A90BCB8CD9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89032" y="3735120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266C5E-82FA-4566-A53A-187ED74629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5676" y="5611920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2F551317-66C1-46E2-8FC8-5D577804EC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17238" y="3735120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0D9BF40F-FF5E-42F4-A029-8E38FEAD89AC}"/>
              </a:ext>
            </a:extLst>
          </p:cNvPr>
          <p:cNvSpPr/>
          <p:nvPr userDrawn="1"/>
        </p:nvSpPr>
        <p:spPr>
          <a:xfrm>
            <a:off x="4593810" y="1141827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51">
            <a:extLst>
              <a:ext uri="{FF2B5EF4-FFF2-40B4-BE49-F238E27FC236}">
                <a16:creationId xmlns:a16="http://schemas.microsoft.com/office/drawing/2014/main" id="{5F21F358-EFF5-42E0-92F6-FCBCBC4C05A3}"/>
              </a:ext>
            </a:extLst>
          </p:cNvPr>
          <p:cNvSpPr/>
          <p:nvPr userDrawn="1"/>
        </p:nvSpPr>
        <p:spPr>
          <a:xfrm>
            <a:off x="8317238" y="1141827"/>
            <a:ext cx="3290548" cy="2283159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7EBCB50-2287-483F-99E7-4453A1FA2C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37470" y="301840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D646B9A-3188-46AF-B9D7-6CB495DBEC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89032" y="114160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D3C15B-CBD9-47C5-AC8A-6E9ECDE9BF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5676" y="301840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6305711-07B8-429F-970D-B9409D44F34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17238" y="1141605"/>
            <a:ext cx="3291320" cy="1639888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6A0086-5023-4EE5-9A63-15B4494E9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15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6" y="694158"/>
            <a:ext cx="3239326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250618" cy="29993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30" name="Google Shape;311;p3">
            <a:extLst>
              <a:ext uri="{FF2B5EF4-FFF2-40B4-BE49-F238E27FC236}">
                <a16:creationId xmlns:a16="http://schemas.microsoft.com/office/drawing/2014/main" id="{E3ECBB86-1D5A-428E-B1A1-A6206D9509AB}"/>
              </a:ext>
            </a:extLst>
          </p:cNvPr>
          <p:cNvSpPr/>
          <p:nvPr/>
        </p:nvSpPr>
        <p:spPr>
          <a:xfrm>
            <a:off x="652735" y="4403797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0D9BF40F-FF5E-42F4-A029-8E38FEAD89AC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B3F97-6BF7-4771-8625-91E5D7890C7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table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67C55E0-3113-42D1-A7F6-4C95E3289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7" y="0"/>
            <a:ext cx="391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809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CAB3F97-6BF7-4771-8625-91E5D7890C7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52735" y="1705998"/>
            <a:ext cx="10794518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table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67C55E0-3113-42D1-A7F6-4C95E3289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7" y="0"/>
            <a:ext cx="391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529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4" y="694158"/>
            <a:ext cx="3293431" cy="17649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2BC9D4-B2E6-48FC-9B07-B8CB266BD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638017"/>
            <a:ext cx="3309665" cy="29993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>
            <a:off x="652735" y="4403797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ounded Rectangle 48">
            <a:extLst>
              <a:ext uri="{FF2B5EF4-FFF2-40B4-BE49-F238E27FC236}">
                <a16:creationId xmlns:a16="http://schemas.microsoft.com/office/drawing/2014/main" id="{EAE7F16E-D70B-4A06-94AD-83DADE4AFC0D}"/>
              </a:ext>
            </a:extLst>
          </p:cNvPr>
          <p:cNvSpPr/>
          <p:nvPr userDrawn="1"/>
        </p:nvSpPr>
        <p:spPr>
          <a:xfrm>
            <a:off x="4667954" y="1001468"/>
            <a:ext cx="6677708" cy="4635851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8209098-CF49-4C50-A622-C5C9093B313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430896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CAA818B-B59E-48D0-A727-F1C502811D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2734" y="1705998"/>
            <a:ext cx="10794517" cy="409244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694158"/>
            <a:ext cx="7300819" cy="66018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</p:spTree>
    <p:extLst>
      <p:ext uri="{BB962C8B-B14F-4D97-AF65-F5344CB8AC3E}">
        <p14:creationId xmlns:p14="http://schemas.microsoft.com/office/powerpoint/2010/main" val="2093381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1;p3">
            <a:extLst>
              <a:ext uri="{FF2B5EF4-FFF2-40B4-BE49-F238E27FC236}">
                <a16:creationId xmlns:a16="http://schemas.microsoft.com/office/drawing/2014/main" id="{FB54DAEB-0C2E-401B-A5AB-FE1943F2F034}"/>
              </a:ext>
            </a:extLst>
          </p:cNvPr>
          <p:cNvSpPr/>
          <p:nvPr userDrawn="1"/>
        </p:nvSpPr>
        <p:spPr>
          <a:xfrm>
            <a:off x="10105545" y="835506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9"/>
            <a:ext cx="5233242" cy="6897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title</a:t>
            </a:r>
          </a:p>
        </p:txBody>
      </p:sp>
      <p:sp>
        <p:nvSpPr>
          <p:cNvPr id="12" name="Google Shape;311;p3">
            <a:extLst>
              <a:ext uri="{FF2B5EF4-FFF2-40B4-BE49-F238E27FC236}">
                <a16:creationId xmlns:a16="http://schemas.microsoft.com/office/drawing/2014/main" id="{4083B185-637B-418B-8DD0-231A7F875FDD}"/>
              </a:ext>
            </a:extLst>
          </p:cNvPr>
          <p:cNvSpPr/>
          <p:nvPr userDrawn="1"/>
        </p:nvSpPr>
        <p:spPr>
          <a:xfrm rot="10800000">
            <a:off x="573589" y="4488894"/>
            <a:ext cx="1596416" cy="1610273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35C6A3CF-8386-4F0C-B700-0FEC52ED54EB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1444791" y="1707729"/>
            <a:ext cx="9404033" cy="4124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SmartArt</a:t>
            </a:r>
          </a:p>
        </p:txBody>
      </p:sp>
    </p:spTree>
    <p:extLst>
      <p:ext uri="{BB962C8B-B14F-4D97-AF65-F5344CB8AC3E}">
        <p14:creationId xmlns:p14="http://schemas.microsoft.com/office/powerpoint/2010/main" val="4129370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DA4D6FEA-2275-44EC-AE1B-F4CA0B647C38}"/>
              </a:ext>
            </a:extLst>
          </p:cNvPr>
          <p:cNvSpPr/>
          <p:nvPr userDrawn="1"/>
        </p:nvSpPr>
        <p:spPr>
          <a:xfrm>
            <a:off x="4410681" y="1225547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99E28C4-0C89-407E-8614-0B3C03FDEA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246" y="1434241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386EE-AD2D-4B75-B893-CEC252F33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978" y="1735841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5" name="Rounded Rectangle 19">
            <a:extLst>
              <a:ext uri="{FF2B5EF4-FFF2-40B4-BE49-F238E27FC236}">
                <a16:creationId xmlns:a16="http://schemas.microsoft.com/office/drawing/2014/main" id="{B3676ACD-E9FB-40EF-907B-82488E92B10C}"/>
              </a:ext>
            </a:extLst>
          </p:cNvPr>
          <p:cNvSpPr/>
          <p:nvPr userDrawn="1"/>
        </p:nvSpPr>
        <p:spPr>
          <a:xfrm>
            <a:off x="4410681" y="2704420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3F2F89F-CEC3-4361-9194-4DF4A8CC5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9246" y="293167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85CC3611-5F95-42FE-B84F-597C6C995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978" y="3233275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3E08C7F3-08C5-455E-A47A-99B5E8092458}"/>
              </a:ext>
            </a:extLst>
          </p:cNvPr>
          <p:cNvSpPr/>
          <p:nvPr userDrawn="1"/>
        </p:nvSpPr>
        <p:spPr>
          <a:xfrm>
            <a:off x="4410681" y="4183293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FBFB398-6C19-4626-9410-CC4EEF0BBB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9246" y="4386286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1021A511-5E9B-410C-ADC7-ED09C50A0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78" y="4687886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1" name="Rounded Rectangle 19">
            <a:extLst>
              <a:ext uri="{FF2B5EF4-FFF2-40B4-BE49-F238E27FC236}">
                <a16:creationId xmlns:a16="http://schemas.microsoft.com/office/drawing/2014/main" id="{5B8F9B9E-009A-4250-B131-691312CA88B5}"/>
              </a:ext>
            </a:extLst>
          </p:cNvPr>
          <p:cNvSpPr/>
          <p:nvPr userDrawn="1"/>
        </p:nvSpPr>
        <p:spPr>
          <a:xfrm>
            <a:off x="8004992" y="1225547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394C1856-0039-44DF-A8C3-A2274ACEDB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557" y="1434241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406461ED-0AFF-4F00-AF78-9E9D8D1BF7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289" y="1735841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338BEBE7-6D73-4552-B88B-DBB376AD9FA2}"/>
              </a:ext>
            </a:extLst>
          </p:cNvPr>
          <p:cNvSpPr/>
          <p:nvPr userDrawn="1"/>
        </p:nvSpPr>
        <p:spPr>
          <a:xfrm>
            <a:off x="8004992" y="2704420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E88B1E4B-9F73-447F-BA41-C05554D291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3557" y="2931675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391916F-42B3-4B53-AF57-73FC14B7C6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9289" y="3233275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57" name="Rounded Rectangle 19">
            <a:extLst>
              <a:ext uri="{FF2B5EF4-FFF2-40B4-BE49-F238E27FC236}">
                <a16:creationId xmlns:a16="http://schemas.microsoft.com/office/drawing/2014/main" id="{936B5A9E-6F94-4CA8-B240-8D5201D15A22}"/>
              </a:ext>
            </a:extLst>
          </p:cNvPr>
          <p:cNvSpPr/>
          <p:nvPr userDrawn="1"/>
        </p:nvSpPr>
        <p:spPr>
          <a:xfrm>
            <a:off x="8004992" y="4183293"/>
            <a:ext cx="3342077" cy="1264268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21C77CF6-8775-4481-A0B2-C7F989C60F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3557" y="4386286"/>
            <a:ext cx="2833187" cy="2225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78DEB3D-07AF-4F0D-875B-690712330D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69289" y="4687886"/>
            <a:ext cx="2833187" cy="537510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036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62B2AF77-EAD9-4155-A497-987644EF8930}"/>
              </a:ext>
            </a:extLst>
          </p:cNvPr>
          <p:cNvSpPr/>
          <p:nvPr userDrawn="1"/>
        </p:nvSpPr>
        <p:spPr>
          <a:xfrm>
            <a:off x="4410681" y="1729084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6AB0FC7-5B5C-4C66-8A18-388B79A2D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246" y="1935999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3D68493-6695-4730-BEA9-E80DEB787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978" y="2506223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FEFF05D6-3ABA-4212-9E9F-7D6FCF3BC816}"/>
              </a:ext>
            </a:extLst>
          </p:cNvPr>
          <p:cNvSpPr/>
          <p:nvPr userDrawn="1"/>
        </p:nvSpPr>
        <p:spPr>
          <a:xfrm>
            <a:off x="4410681" y="3412461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4EE2BAD-FBC2-4412-8AB5-E09A80BF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9246" y="3630699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F1BF6A7-E97F-4B52-9471-B483840712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978" y="4200923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42" name="Rounded Rectangle 19">
            <a:extLst>
              <a:ext uri="{FF2B5EF4-FFF2-40B4-BE49-F238E27FC236}">
                <a16:creationId xmlns:a16="http://schemas.microsoft.com/office/drawing/2014/main" id="{27F81A76-961D-4E20-80C2-9A8F17B8CBB6}"/>
              </a:ext>
            </a:extLst>
          </p:cNvPr>
          <p:cNvSpPr/>
          <p:nvPr userDrawn="1"/>
        </p:nvSpPr>
        <p:spPr>
          <a:xfrm>
            <a:off x="8004992" y="1729084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0F1CC15-6A8C-4CF4-B9F1-8D75368BF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3557" y="1932858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AA29E93C-87C6-401F-9887-E36CB3B9A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9289" y="2503082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BD905B2-3C3C-44AB-9095-1EF5D51F09E4}"/>
              </a:ext>
            </a:extLst>
          </p:cNvPr>
          <p:cNvSpPr/>
          <p:nvPr userDrawn="1"/>
        </p:nvSpPr>
        <p:spPr>
          <a:xfrm>
            <a:off x="8004992" y="3411279"/>
            <a:ext cx="3342077" cy="1477733"/>
          </a:xfrm>
          <a:prstGeom prst="roundRect">
            <a:avLst>
              <a:gd name="adj" fmla="val 6336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4797E2A0-BA12-4712-AC11-D7B655CFD2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3557" y="3629517"/>
            <a:ext cx="2833187" cy="4336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here to add topic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7AA25C80-393A-45E7-96AF-CAFD901B2A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289" y="4199741"/>
            <a:ext cx="2833187" cy="508705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baseline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2pPr>
            <a:lvl3pPr marL="6858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3pPr>
            <a:lvl4pPr marL="1143000" indent="0" algn="l" defTabSz="914400" rtl="0" eaLnBrk="1" latinLnBrk="0" hangingPunct="1">
              <a:buNone/>
              <a:defRPr lang="en-US" sz="1000" kern="1200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4pPr>
            <a:lvl5pPr marL="1600200" indent="0" algn="l" defTabSz="914400" rtl="0" eaLnBrk="1" latinLnBrk="0" hangingPunct="1">
              <a:buNone/>
              <a:defRPr lang="en-US" sz="1000" kern="1200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</a:defRPr>
            </a:lvl5pPr>
          </a:lstStyle>
          <a:p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lang="en-US" sz="1000" err="1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lang="en-US" sz="10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  <a:endParaRPr lang="en-NL" sz="1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05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9227" y="1917291"/>
            <a:ext cx="7973545" cy="2743200"/>
          </a:xfrm>
        </p:spPr>
        <p:txBody>
          <a:bodyPr vert="horz" lIns="540000" tIns="0" rIns="540000" bIns="0" rtlCol="0" anchor="ctr">
            <a:noAutofit/>
          </a:bodyPr>
          <a:lstStyle>
            <a:lvl1pPr algn="ctr">
              <a:defRPr kumimoji="0" 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Pts val="4400"/>
              <a:buFontTx/>
              <a:buNone/>
              <a:tabLst/>
            </a:pPr>
            <a:r>
              <a:rPr lang="en-US"/>
              <a:t>“Click here to add a </a:t>
            </a:r>
            <a:br>
              <a:rPr lang="en-US"/>
            </a:br>
            <a:r>
              <a:rPr lang="en-US"/>
              <a:t>quote to this slide”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C4877E-D903-4D5F-989F-C83FA7885784}"/>
              </a:ext>
            </a:extLst>
          </p:cNvPr>
          <p:cNvGrpSpPr/>
          <p:nvPr userDrawn="1"/>
        </p:nvGrpSpPr>
        <p:grpSpPr>
          <a:xfrm>
            <a:off x="1583563" y="1603513"/>
            <a:ext cx="9024875" cy="3347440"/>
            <a:chOff x="1693389" y="2351039"/>
            <a:chExt cx="9024875" cy="334744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3B19DE6-68A3-4232-A28D-3461C5872FA4}"/>
                </a:ext>
              </a:extLst>
            </p:cNvPr>
            <p:cNvSpPr/>
            <p:nvPr/>
          </p:nvSpPr>
          <p:spPr>
            <a:xfrm rot="8100000">
              <a:off x="1693389" y="2351039"/>
              <a:ext cx="715278" cy="53118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93BE95A-ECE5-4C9A-A035-B4B127EC2283}"/>
                </a:ext>
              </a:extLst>
            </p:cNvPr>
            <p:cNvSpPr/>
            <p:nvPr/>
          </p:nvSpPr>
          <p:spPr>
            <a:xfrm rot="18900000">
              <a:off x="10002986" y="5167299"/>
              <a:ext cx="715278" cy="53118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bg1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677F559-E5C3-81C2-670B-6BF1EB364833}"/>
              </a:ext>
            </a:extLst>
          </p:cNvPr>
          <p:cNvSpPr txBox="1">
            <a:spLocks/>
          </p:cNvSpPr>
          <p:nvPr userDrawn="1"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 GLOBAL BAROMETER: Wave 21</a:t>
            </a:r>
          </a:p>
        </p:txBody>
      </p:sp>
    </p:spTree>
    <p:extLst>
      <p:ext uri="{BB962C8B-B14F-4D97-AF65-F5344CB8AC3E}">
        <p14:creationId xmlns:p14="http://schemas.microsoft.com/office/powerpoint/2010/main" val="31275577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02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833912-BFEC-404B-8AFC-C05C2D8BD5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95020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3011-1F82-4B0D-A0BE-B9699E898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4569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241AD6-27A7-4AC9-9387-D9D0668236F5}"/>
              </a:ext>
            </a:extLst>
          </p:cNvPr>
          <p:cNvCxnSpPr/>
          <p:nvPr userDrawn="1"/>
        </p:nvCxnSpPr>
        <p:spPr>
          <a:xfrm>
            <a:off x="1494569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1539E02-DCF8-4866-9E4E-E581E6BAA9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0842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B45C386-2CCE-4899-B856-7BD455AC26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0391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F22DA8-22B4-4C09-9CBA-C6BBA140C176}"/>
              </a:ext>
            </a:extLst>
          </p:cNvPr>
          <p:cNvCxnSpPr/>
          <p:nvPr userDrawn="1"/>
        </p:nvCxnSpPr>
        <p:spPr>
          <a:xfrm>
            <a:off x="4940391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3DDE820E-ABBB-433B-BDAD-0D8CB61FBF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68684" y="4896389"/>
            <a:ext cx="1327150" cy="464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CBFAA22-4465-4879-A182-80881233F8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8233" y="1774514"/>
            <a:ext cx="2481824" cy="1966419"/>
          </a:xfr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 lang="en-US" sz="4800" b="1" dirty="0" smtClean="0">
                <a:latin typeface="+mn-lt"/>
              </a:defRPr>
            </a:lvl2pPr>
            <a:lvl3pPr>
              <a:defRPr lang="en-US" sz="4800" b="1" dirty="0" smtClean="0">
                <a:latin typeface="+mn-lt"/>
              </a:defRPr>
            </a:lvl3pPr>
            <a:lvl4pPr>
              <a:defRPr lang="en-US" sz="4800" b="1" dirty="0" smtClean="0">
                <a:latin typeface="+mn-lt"/>
              </a:defRPr>
            </a:lvl4pPr>
            <a:lvl5pPr>
              <a:defRPr lang="en-US" sz="4800" b="1" dirty="0">
                <a:latin typeface="+mn-lt"/>
              </a:defRPr>
            </a:lvl5pPr>
          </a:lstStyle>
          <a:p>
            <a:pPr marL="228600" marR="0" lvl="0" indent="-228600" fontAlgn="auto">
              <a:spcBef>
                <a:spcPts val="0"/>
              </a:spcBef>
              <a:spcAft>
                <a:spcPts val="0"/>
              </a:spcAft>
              <a:buClrTx/>
              <a:buSzPts val="4400"/>
              <a:tabLst/>
            </a:pPr>
            <a:r>
              <a:rPr lang="en-US"/>
              <a:t>“Click here to add a quote to this slide”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66B64C-B4EC-4170-9311-6EE0CB035549}"/>
              </a:ext>
            </a:extLst>
          </p:cNvPr>
          <p:cNvCxnSpPr/>
          <p:nvPr userDrawn="1"/>
        </p:nvCxnSpPr>
        <p:spPr>
          <a:xfrm>
            <a:off x="8268233" y="4673414"/>
            <a:ext cx="132763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58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7CBD25E-7035-40BD-916A-2E6B0CE998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483;p43">
            <a:extLst>
              <a:ext uri="{FF2B5EF4-FFF2-40B4-BE49-F238E27FC236}">
                <a16:creationId xmlns:a16="http://schemas.microsoft.com/office/drawing/2014/main" id="{4FBED902-7DA1-4067-BD62-0FA712F19A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65" y="6440968"/>
            <a:ext cx="846825" cy="339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52D1CB-1400-4F53-9E04-FD0F231F7706}"/>
              </a:ext>
            </a:extLst>
          </p:cNvPr>
          <p:cNvGrpSpPr/>
          <p:nvPr userDrawn="1"/>
        </p:nvGrpSpPr>
        <p:grpSpPr>
          <a:xfrm>
            <a:off x="4714357" y="694158"/>
            <a:ext cx="6797803" cy="5163458"/>
            <a:chOff x="4583571" y="410979"/>
            <a:chExt cx="7642900" cy="5805375"/>
          </a:xfrm>
        </p:grpSpPr>
        <p:sp>
          <p:nvSpPr>
            <p:cNvPr id="18" name="Google Shape;311;p3">
              <a:extLst>
                <a:ext uri="{FF2B5EF4-FFF2-40B4-BE49-F238E27FC236}">
                  <a16:creationId xmlns:a16="http://schemas.microsoft.com/office/drawing/2014/main" id="{96BB42EB-D008-4ECC-BBF5-BD727F2D8133}"/>
                </a:ext>
              </a:extLst>
            </p:cNvPr>
            <p:cNvSpPr/>
            <p:nvPr/>
          </p:nvSpPr>
          <p:spPr>
            <a:xfrm rot="10800000">
              <a:off x="4583571" y="4480575"/>
              <a:ext cx="1720842" cy="1735779"/>
            </a:xfrm>
            <a:custGeom>
              <a:avLst/>
              <a:gdLst/>
              <a:ahLst/>
              <a:cxnLst/>
              <a:rect l="l" t="t" r="r" b="b"/>
              <a:pathLst>
                <a:path w="2948940" h="2948940" extrusionOk="0">
                  <a:moveTo>
                    <a:pt x="2948475" y="0"/>
                  </a:moveTo>
                  <a:lnTo>
                    <a:pt x="2713100" y="0"/>
                  </a:lnTo>
                  <a:lnTo>
                    <a:pt x="0" y="0"/>
                  </a:lnTo>
                  <a:lnTo>
                    <a:pt x="0" y="804949"/>
                  </a:lnTo>
                  <a:lnTo>
                    <a:pt x="1574705" y="804949"/>
                  </a:lnTo>
                  <a:lnTo>
                    <a:pt x="461766" y="1918936"/>
                  </a:lnTo>
                  <a:lnTo>
                    <a:pt x="1031340" y="2488510"/>
                  </a:lnTo>
                  <a:lnTo>
                    <a:pt x="2143526" y="1375277"/>
                  </a:lnTo>
                  <a:lnTo>
                    <a:pt x="2143526" y="2948475"/>
                  </a:lnTo>
                  <a:lnTo>
                    <a:pt x="2948475" y="2948475"/>
                  </a:lnTo>
                  <a:lnTo>
                    <a:pt x="2948475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Google Shape;311;p3">
              <a:extLst>
                <a:ext uri="{FF2B5EF4-FFF2-40B4-BE49-F238E27FC236}">
                  <a16:creationId xmlns:a16="http://schemas.microsoft.com/office/drawing/2014/main" id="{E50052BF-E5FC-4E98-B17D-CA766C8E7BD3}"/>
                </a:ext>
              </a:extLst>
            </p:cNvPr>
            <p:cNvSpPr/>
            <p:nvPr/>
          </p:nvSpPr>
          <p:spPr>
            <a:xfrm>
              <a:off x="10505631" y="410979"/>
              <a:ext cx="1720840" cy="1735778"/>
            </a:xfrm>
            <a:custGeom>
              <a:avLst/>
              <a:gdLst/>
              <a:ahLst/>
              <a:cxnLst/>
              <a:rect l="l" t="t" r="r" b="b"/>
              <a:pathLst>
                <a:path w="2948940" h="2948940" extrusionOk="0">
                  <a:moveTo>
                    <a:pt x="2948475" y="0"/>
                  </a:moveTo>
                  <a:lnTo>
                    <a:pt x="2713100" y="0"/>
                  </a:lnTo>
                  <a:lnTo>
                    <a:pt x="0" y="0"/>
                  </a:lnTo>
                  <a:lnTo>
                    <a:pt x="0" y="804949"/>
                  </a:lnTo>
                  <a:lnTo>
                    <a:pt x="1574705" y="804949"/>
                  </a:lnTo>
                  <a:lnTo>
                    <a:pt x="461766" y="1918936"/>
                  </a:lnTo>
                  <a:lnTo>
                    <a:pt x="1031340" y="2488510"/>
                  </a:lnTo>
                  <a:lnTo>
                    <a:pt x="2143526" y="1375277"/>
                  </a:lnTo>
                  <a:lnTo>
                    <a:pt x="2143526" y="2948475"/>
                  </a:lnTo>
                  <a:lnTo>
                    <a:pt x="2948475" y="2948475"/>
                  </a:lnTo>
                  <a:lnTo>
                    <a:pt x="2948475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53132272-4E40-435C-B0EC-FC1F706E64C3}"/>
              </a:ext>
            </a:extLst>
          </p:cNvPr>
          <p:cNvSpPr/>
          <p:nvPr userDrawn="1"/>
        </p:nvSpPr>
        <p:spPr>
          <a:xfrm>
            <a:off x="5336087" y="1309596"/>
            <a:ext cx="5554343" cy="3934380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1730728"/>
            <a:ext cx="273750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C1F7B5-8E21-4868-8DCA-E9A890B19D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589" y="3677937"/>
            <a:ext cx="319502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444337-4D3F-4EEB-A08A-76576EE9B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614024"/>
            <a:ext cx="4864100" cy="3332345"/>
          </a:xfrm>
          <a:noFill/>
        </p:spPr>
        <p:txBody>
          <a:bodyPr wrap="square">
            <a:noAutofit/>
          </a:bodyPr>
          <a:lstStyle>
            <a:lvl1pPr marL="228600" indent="-228600">
              <a:lnSpc>
                <a:spcPct val="110000"/>
              </a:lnSpc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</a:defRPr>
            </a:lvl1pPr>
            <a:lvl2pPr marL="228600" indent="-228600">
              <a:defRPr lang="en-US" sz="1800" smtClean="0">
                <a:latin typeface="+mn-lt"/>
              </a:defRPr>
            </a:lvl2pPr>
            <a:lvl3pPr marL="228600" indent="-228600">
              <a:defRPr lang="en-US" sz="1800" smtClean="0">
                <a:latin typeface="+mn-lt"/>
              </a:defRPr>
            </a:lvl3pPr>
            <a:lvl4pPr marL="228600" indent="-228600">
              <a:defRPr lang="en-US" smtClean="0">
                <a:latin typeface="+mn-lt"/>
              </a:defRPr>
            </a:lvl4pPr>
            <a:lvl5pPr marL="228600" indent="-228600">
              <a:defRPr lang="en-US">
                <a:latin typeface="+mn-lt"/>
              </a:defRPr>
            </a:lvl5pPr>
          </a:lstStyle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5"/>
              </a:buBlip>
              <a:tabLst/>
            </a:pPr>
            <a:r>
              <a:rPr lang="en-US"/>
              <a:t>Click here to add a bullet list.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4E8818A-5562-42B4-BB3C-0539FCC1A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042462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AD59225-403A-4E24-91DF-DD7CACEDCE48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</p:grpSpPr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6392F9ED-59B5-4E5A-8308-FFAB8DAE479B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EDBBBE15-8F94-4B72-9A61-694ABF8B7882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EB1F1D81-E86F-4F11-8813-8D99AD98693F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3E2BEFE5-17D2-48C0-9F02-2999604DB8BA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003399">
                <a:alpha val="4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D00E45-19E1-4CAD-BF44-546FDF27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2737503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4F1F833-C4FA-4DEC-A8FE-48983FC87C33}"/>
              </a:ext>
            </a:extLst>
          </p:cNvPr>
          <p:cNvSpPr/>
          <p:nvPr userDrawn="1"/>
        </p:nvSpPr>
        <p:spPr>
          <a:xfrm>
            <a:off x="1016494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CC7524-56FA-4262-A380-D42BD6FC39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9340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FFE1A3D-688E-472B-B2A1-1874B89B8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340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DED2485A-CDEF-4807-BCBC-7AD8AB1F8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5290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17D9210-0038-4C38-ADE8-47377B4D24BA}"/>
              </a:ext>
            </a:extLst>
          </p:cNvPr>
          <p:cNvSpPr/>
          <p:nvPr userDrawn="1"/>
        </p:nvSpPr>
        <p:spPr>
          <a:xfrm>
            <a:off x="4150312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38A9698-793B-40AB-A5D7-60AD7B1084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3158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94FBFD4-8CB3-4DC0-B123-8C59017432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3158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01F66BC-CC18-4A5B-B973-6AB1FEF7DC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9108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16F09AE-01A7-491C-A5EB-D8F6032B76F2}"/>
              </a:ext>
            </a:extLst>
          </p:cNvPr>
          <p:cNvSpPr/>
          <p:nvPr userDrawn="1"/>
        </p:nvSpPr>
        <p:spPr>
          <a:xfrm>
            <a:off x="7281722" y="1775535"/>
            <a:ext cx="2590290" cy="3985374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C21F089-E983-4907-96B1-BF7E8BB039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4568" y="3657771"/>
            <a:ext cx="2174380" cy="3931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Click to add name and role.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0B4E3D3-CA0D-49A7-803D-0E3CEA4C04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4568" y="4227916"/>
            <a:ext cx="2174380" cy="12448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dolor sit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consectetuer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Aenean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endParaRPr lang="en-NL" sz="13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9CA36CB7-57EE-4F2C-B28F-57144846BF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518" y="1766205"/>
            <a:ext cx="2590290" cy="1662795"/>
          </a:xfrm>
          <a:prstGeom prst="round2SameRect">
            <a:avLst>
              <a:gd name="adj1" fmla="val 5139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  <a:p>
            <a:r>
              <a:rPr lang="en-US"/>
              <a:t>Click icon to add picture</a:t>
            </a:r>
          </a:p>
        </p:txBody>
      </p:sp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4703EC-F31B-42D8-AACB-9DAEAEDF0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19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72224-5952-43DB-936B-BDF61440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339" y="1730728"/>
            <a:ext cx="2662753" cy="18351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here to add the slide title.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7D85587-D130-4EDD-8A99-F12DC82BED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39" y="3677937"/>
            <a:ext cx="3120275" cy="1463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Lorem ipsum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sit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amet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, cons-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ectetuer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adipiscing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elit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Commodo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ligula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eget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dolor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D14BFD90-2A5E-48DD-8905-AA1C8DA70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3394" y="1419742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46F3E0-EB97-4471-814C-753C59A9A5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702" y="1419742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 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DB2AB7-15AE-4BD9-A49B-AFC28F1946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88649" y="1502760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105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C6C9933-4557-4B7D-893E-B4859A6D33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9220" y="1703953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9AD536B-F2F5-47C3-A5D2-AA7DF3F7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9220" y="1928227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954AFCA-92FD-4206-9DB4-756016F3C1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3394" y="2746408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F3188333-429C-48CA-9EDC-CE39B76139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0702" y="2746408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8AC417D6-AE58-48D3-9295-2A34C1360D3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8649" y="2829426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1A697B6E-06F1-4901-9545-D4FD78B34E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99220" y="3030619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8552279-117E-4375-BE6C-29DACB4CF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99220" y="3254893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61BECAD7-29F9-40DA-AF95-3819067B3A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03394" y="4048806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A65C8BE2-CC13-4706-8D94-BE36ED18CE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0702" y="4048806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A12D9C75-01F7-4969-9007-96A810467F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88649" y="4131824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A8A9F9DF-9E0A-458E-B100-79FB07F6B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9220" y="4333017"/>
            <a:ext cx="1532629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8BFC8D2D-9BCB-431E-B667-82E7C00751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99220" y="4557291"/>
            <a:ext cx="1532629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A4BCDA25-0BBF-441A-9C62-01DC7AF348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2212" y="1419742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3D029DA9-1718-4EB9-A972-2E832461F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9520" y="1419742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AE7D11AB-F2A4-4F68-911D-45168F2CC8B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187467" y="1502760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82A555A5-0551-4AC9-AF94-56EA2C68CC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19008" y="1703953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EB7FAB80-FA44-4470-A1B8-BFE12F2E8E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9008" y="1928227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66" name="Text Placeholder 9">
            <a:extLst>
              <a:ext uri="{FF2B5EF4-FFF2-40B4-BE49-F238E27FC236}">
                <a16:creationId xmlns:a16="http://schemas.microsoft.com/office/drawing/2014/main" id="{FF36B2D8-1F30-43BF-BDEB-293CD4D400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02212" y="2746408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B45BDD5-D619-45F8-8022-46D34B24F2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09520" y="2746408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68" name="Picture Placeholder 11">
            <a:extLst>
              <a:ext uri="{FF2B5EF4-FFF2-40B4-BE49-F238E27FC236}">
                <a16:creationId xmlns:a16="http://schemas.microsoft.com/office/drawing/2014/main" id="{B5B1A007-46E3-4D51-B45A-FE92D7F94DA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187467" y="2829426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AE6FFBD7-FB1A-4430-AE43-7EF7FBCB24B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9008" y="3030619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117FFA7F-F1F8-42AB-940A-116ED26E14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19008" y="3254893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2167923-1290-4152-93CE-E3A164FE1E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02212" y="4048806"/>
            <a:ext cx="2122093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 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48CD011C-7237-4A0A-B562-C614D77E93F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09520" y="4048806"/>
            <a:ext cx="104557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3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5F46B226-C210-4DD0-BB20-AB5770C27EF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87467" y="4131824"/>
            <a:ext cx="896470" cy="857025"/>
          </a:xfrm>
          <a:prstGeom prst="roundRect">
            <a:avLst>
              <a:gd name="adj" fmla="val 473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1050" dirty="0">
                <a:solidFill>
                  <a:schemeClr val="tx2"/>
                </a:solidFill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Picture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3AC32B53-6DB8-4493-9416-AC1476CC93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19008" y="4333017"/>
            <a:ext cx="1511660" cy="1717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6A10DEB-EAED-43FB-A2E5-0FCD62F8FB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19008" y="4557291"/>
            <a:ext cx="1511660" cy="205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 b="0"/>
            </a:lvl1pPr>
            <a:lvl2pPr marL="457200" indent="0">
              <a:buNone/>
              <a:defRPr sz="1200" b="1"/>
            </a:lvl2pPr>
            <a:lvl3pPr marL="914400" indent="0">
              <a:buNone/>
              <a:defRPr sz="1100" b="1"/>
            </a:lvl3pPr>
            <a:lvl4pPr marL="1371600" indent="0">
              <a:buNone/>
              <a:defRPr sz="1050" b="1"/>
            </a:lvl4pPr>
            <a:lvl5pPr marL="1828800" indent="0">
              <a:buNone/>
              <a:defRPr sz="1050" b="1"/>
            </a:lvl5pPr>
          </a:lstStyle>
          <a:p>
            <a:pPr lvl="0"/>
            <a:r>
              <a:rPr lang="en-US"/>
              <a:t>Role goes here</a:t>
            </a:r>
          </a:p>
        </p:txBody>
      </p:sp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EDF055-62AC-4234-9771-1DE8472DD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8965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00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690C598-0A01-4619-AC90-53F1E900D69F}"/>
              </a:ext>
            </a:extLst>
          </p:cNvPr>
          <p:cNvGrpSpPr/>
          <p:nvPr userDrawn="1"/>
        </p:nvGrpSpPr>
        <p:grpSpPr>
          <a:xfrm>
            <a:off x="9445122" y="561961"/>
            <a:ext cx="2169324" cy="2532674"/>
            <a:chOff x="7994166" y="-788"/>
            <a:chExt cx="3876262" cy="4525518"/>
          </a:xfrm>
          <a:solidFill>
            <a:srgbClr val="003399">
              <a:alpha val="3922"/>
            </a:srgbClr>
          </a:solidFill>
        </p:grpSpPr>
        <p:sp>
          <p:nvSpPr>
            <p:cNvPr id="54" name="Freeform 2">
              <a:extLst>
                <a:ext uri="{FF2B5EF4-FFF2-40B4-BE49-F238E27FC236}">
                  <a16:creationId xmlns:a16="http://schemas.microsoft.com/office/drawing/2014/main" id="{75EAFEDC-89F9-403C-BD45-7ABDA35BCF4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rgbClr val="E9EEF6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3F45B8C7-0412-4644-96A1-0A6008F32EF2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445B772-6824-4A8F-92FD-88215BFB600A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81469559-841F-406E-86A4-68D5E9FE1042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D00E45-19E1-4CAD-BF44-546FDF27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694158"/>
            <a:ext cx="4455611" cy="7785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Our partners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F430741-735C-413B-A014-2D9E71EF82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14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27657D5-2CEB-4348-BCB0-ABB3B9F475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148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2FBDC3E-F53D-4469-B3B5-2B54C1A06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616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89715477-B812-498B-8332-F9354B98B9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393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F3FA7AA-C178-45A5-94AE-BC1253169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3188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0E904C1-5C13-465D-A212-BF9357D46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300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03CE3-E5FB-476A-964D-0580B4D3BA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6733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6623D8FB-AA05-4C9F-B29D-B7EB00B0924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6733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35BD336-FC49-4899-8F93-D686D9E6DA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3022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0DF6BDFA-0977-45AF-A855-76E64D49F62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43022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74DAFF50-A633-41C0-BBA7-265DFE44600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92291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8F338214-9172-4BB0-9BB3-EB171B67AFA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2291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7F9E4E4-D4A6-4886-AAE5-ED035A3FDA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207" y="266702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70BFF6D-2261-49D9-8310-8E4098D598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60207" y="3843517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61043A2-BCAD-4C27-BA25-79494BADC7F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40198" y="276210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982A503-F343-4891-8568-D29607C7127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540198" y="3937691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033CDD-D1B1-45B0-9FE2-97B800CDC7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148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11E4CA0-388D-4C2E-BB5F-1136A4B9E0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4393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0A0163B-C8D5-469D-AAB6-56269806C4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12300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F5AD7F9-5C4C-4910-B8AA-16736E94E4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733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0B967B66-0E80-4B00-BDFB-3D5E64D9F59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43022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C0622C5-49E7-41E3-8342-7C0E070FD31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992291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40B2DE36-E98E-4D0B-B33A-4FDB73AD51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0207" y="4957535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4AE4414-BA3D-42EE-8B50-B511D070D61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540198" y="5051709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7C2962-6C21-46B9-A2DE-28051799E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46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2805-C5DE-4D61-83D0-552B8E331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35" y="1542526"/>
            <a:ext cx="3606650" cy="1346398"/>
          </a:xfrm>
        </p:spPr>
        <p:txBody>
          <a:bodyPr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9600" b="1">
                <a:solidFill>
                  <a:schemeClr val="tx2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XXX%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2BC9D4-B2E6-48FC-9B07-B8CB266BD3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35" y="2966511"/>
            <a:ext cx="3606650" cy="26708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00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Click here to a description.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8209098-CF49-4C50-A622-C5C9093B313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36226" y="1291619"/>
            <a:ext cx="6151984" cy="40924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0375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7B4E-3316-42EA-9436-004FC42AE2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13351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42BDAB-E4B4-457E-950E-688FC6A5FF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3060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A6AD4DD-3AB6-4660-8E92-C22D65ABC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3061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01B0530-E81F-4DD3-85AE-468682356C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3877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015EACA-6B4E-48AC-9D5B-4052BBE4D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586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3BC72A3-8FE6-4EF6-BE59-AC8FFCB95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3587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970E942-9B12-4561-B949-BE93A0C8A0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2856" y="2286646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XXXX%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49E002E0-B436-46D0-8DF3-7480E4D22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2565" y="3298138"/>
            <a:ext cx="2189403" cy="22978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4BBABDD1-7FE8-40BF-A4AE-D71F5183D7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2566" y="296255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EDD8C21-4E47-4A42-A4FD-6C983FBA8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3061" y="694158"/>
            <a:ext cx="4599493" cy="6284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90A513AA-A2FC-463D-93FE-E946D843B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13061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97370FBC-FF64-4AED-9A22-99253F11B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43587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8FD18-90A5-4E2E-9917-EC3180003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72566" y="57212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E46A7E6E-F67B-49BB-9A7B-960DB482B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3061" y="1331905"/>
            <a:ext cx="4599493" cy="54639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BF3AD35-393C-40C5-A0DC-FB773532E5B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1188" y="233363"/>
            <a:ext cx="3447792" cy="612490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on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97297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1;p3">
            <a:extLst>
              <a:ext uri="{FF2B5EF4-FFF2-40B4-BE49-F238E27FC236}">
                <a16:creationId xmlns:a16="http://schemas.microsoft.com/office/drawing/2014/main" id="{E04D1EE4-001A-4E28-BB74-AED0C696BD74}"/>
              </a:ext>
            </a:extLst>
          </p:cNvPr>
          <p:cNvSpPr/>
          <p:nvPr userDrawn="1"/>
        </p:nvSpPr>
        <p:spPr>
          <a:xfrm>
            <a:off x="1985215" y="3298138"/>
            <a:ext cx="2814089" cy="2838519"/>
          </a:xfrm>
          <a:custGeom>
            <a:avLst/>
            <a:gdLst/>
            <a:ahLst/>
            <a:cxnLst/>
            <a:rect l="l" t="t" r="r" b="b"/>
            <a:pathLst>
              <a:path w="2948940" h="2948940" extrusionOk="0">
                <a:moveTo>
                  <a:pt x="2948475" y="0"/>
                </a:moveTo>
                <a:lnTo>
                  <a:pt x="2713100" y="0"/>
                </a:lnTo>
                <a:lnTo>
                  <a:pt x="0" y="0"/>
                </a:lnTo>
                <a:lnTo>
                  <a:pt x="0" y="804949"/>
                </a:lnTo>
                <a:lnTo>
                  <a:pt x="1574705" y="804949"/>
                </a:lnTo>
                <a:lnTo>
                  <a:pt x="461766" y="1918936"/>
                </a:lnTo>
                <a:lnTo>
                  <a:pt x="1031340" y="2488510"/>
                </a:lnTo>
                <a:lnTo>
                  <a:pt x="2143526" y="1375277"/>
                </a:lnTo>
                <a:lnTo>
                  <a:pt x="2143526" y="2948475"/>
                </a:lnTo>
                <a:lnTo>
                  <a:pt x="2948475" y="2948475"/>
                </a:lnTo>
                <a:lnTo>
                  <a:pt x="2948475" y="0"/>
                </a:lnTo>
                <a:close/>
              </a:path>
            </a:pathLst>
          </a:custGeom>
          <a:solidFill>
            <a:srgbClr val="003399">
              <a:alpha val="4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42BDAB-E4B4-457E-950E-688FC6A5FF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1047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A6AD4DD-3AB6-4660-8E92-C22D65ABC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1047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015EACA-6B4E-48AC-9D5B-4052BBE4D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4861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3BC72A3-8FE6-4EF6-BE59-AC8FFCB95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861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49E002E0-B436-46D0-8DF3-7480E4D22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8675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4BBABDD1-7FE8-40BF-A4AE-D71F5183D7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675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A5176BBB-6655-461C-85DB-FE6FEB2EB4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73787" y="1824823"/>
            <a:ext cx="1864384" cy="377111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a description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3815EC3-872D-4400-82E5-C889A364AD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73787" y="1543905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D995BECF-CDEB-4E89-93ED-CFE9FAD51F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339" y="5269856"/>
            <a:ext cx="2185534" cy="81191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228600" marR="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 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EF394243-49B1-4B40-AD39-4F862E93F4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5924" y="5364930"/>
            <a:ext cx="2029120" cy="6235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90A513AA-A2FC-463D-93FE-E946D843B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91047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97370FBC-FF64-4AED-9A22-99253F11B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94861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8FD18-90A5-4E2E-9917-EC3180003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98675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120AA1D4-61BB-4A29-973E-52E68D67D4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73787" y="5825829"/>
            <a:ext cx="1864384" cy="21032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05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0415736-54A8-4176-B11F-1A63561A1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9" y="771934"/>
            <a:ext cx="2737503" cy="18735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Click to add title to the slide.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49E040E5-7137-402D-8D29-A60F07B372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589" y="2700331"/>
            <a:ext cx="2737503" cy="47721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D5DB703-3FB3-434B-B113-46688C0B1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1337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F0A2024-8387-4D80-935C-7E87D9333A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5151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2422964-306E-4808-BD62-36C9839AA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8965" y="853093"/>
            <a:ext cx="1864093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525D978-D3C5-4BCC-A5BD-F77A14619A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74078" y="853093"/>
            <a:ext cx="1864092" cy="404952"/>
          </a:xfrm>
        </p:spPr>
        <p:txBody>
          <a:bodyPr lIns="0" tIns="0" rIns="0" bIns="108000"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XXXX</a:t>
            </a:r>
          </a:p>
        </p:txBody>
      </p:sp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374384-F3D6-4116-AAF8-A740EC443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0"/>
            <a:ext cx="34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45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7322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01">
    <p:bg>
      <p:bgPr>
        <a:solidFill>
          <a:srgbClr val="F2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93F0EB9-B5EF-4275-B3F4-F23DA5C59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1688" y="2116595"/>
            <a:ext cx="3409604" cy="750261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BBAA9748-8498-46E7-81E2-7998C94C02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6142 w 12192000"/>
              <a:gd name="connsiteY5" fmla="*/ 222250 h 6858000"/>
              <a:gd name="connsiteX6" fmla="*/ 226142 w 12192000"/>
              <a:gd name="connsiteY6" fmla="*/ 343321 h 6858000"/>
              <a:gd name="connsiteX7" fmla="*/ 224883 w 12192000"/>
              <a:gd name="connsiteY7" fmla="*/ 349557 h 6858000"/>
              <a:gd name="connsiteX8" fmla="*/ 224883 w 12192000"/>
              <a:gd name="connsiteY8" fmla="*/ 6244791 h 6858000"/>
              <a:gd name="connsiteX9" fmla="*/ 226142 w 12192000"/>
              <a:gd name="connsiteY9" fmla="*/ 6251028 h 6858000"/>
              <a:gd name="connsiteX10" fmla="*/ 226142 w 12192000"/>
              <a:gd name="connsiteY10" fmla="*/ 6372224 h 6858000"/>
              <a:gd name="connsiteX11" fmla="*/ 11970327 w 12192000"/>
              <a:gd name="connsiteY11" fmla="*/ 6372224 h 6858000"/>
              <a:gd name="connsiteX12" fmla="*/ 11970327 w 12192000"/>
              <a:gd name="connsiteY12" fmla="*/ 222250 h 6858000"/>
              <a:gd name="connsiteX13" fmla="*/ 226142 w 12192000"/>
              <a:gd name="connsiteY13" fmla="*/ 222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6142" y="222250"/>
                </a:moveTo>
                <a:lnTo>
                  <a:pt x="226142" y="343321"/>
                </a:lnTo>
                <a:lnTo>
                  <a:pt x="224883" y="349557"/>
                </a:lnTo>
                <a:lnTo>
                  <a:pt x="224883" y="6244791"/>
                </a:lnTo>
                <a:lnTo>
                  <a:pt x="226142" y="6251028"/>
                </a:lnTo>
                <a:lnTo>
                  <a:pt x="226142" y="6372224"/>
                </a:lnTo>
                <a:lnTo>
                  <a:pt x="11970327" y="6372224"/>
                </a:lnTo>
                <a:lnTo>
                  <a:pt x="11970327" y="222250"/>
                </a:lnTo>
                <a:lnTo>
                  <a:pt x="226142" y="22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55CE9C-E898-4F8C-9801-F8204DE8C139}"/>
              </a:ext>
            </a:extLst>
          </p:cNvPr>
          <p:cNvGrpSpPr/>
          <p:nvPr userDrawn="1"/>
        </p:nvGrpSpPr>
        <p:grpSpPr>
          <a:xfrm>
            <a:off x="8213176" y="1975276"/>
            <a:ext cx="3737112" cy="4363060"/>
            <a:chOff x="7994166" y="-788"/>
            <a:chExt cx="3876262" cy="4525518"/>
          </a:xfrm>
          <a:solidFill>
            <a:srgbClr val="003399">
              <a:alpha val="3922"/>
            </a:srgbClr>
          </a:solidFill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9F8BCDAD-2AF3-47C4-BACA-3C3362FCC3AD}"/>
                </a:ext>
              </a:extLst>
            </p:cNvPr>
            <p:cNvSpPr/>
            <p:nvPr/>
          </p:nvSpPr>
          <p:spPr>
            <a:xfrm rot="2700000">
              <a:off x="9774331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solidFill>
              <a:schemeClr val="tx2"/>
            </a:solidFill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64E22C5-488F-4F89-8144-DC55D585FFDE}"/>
                </a:ext>
              </a:extLst>
            </p:cNvPr>
            <p:cNvSpPr/>
            <p:nvPr/>
          </p:nvSpPr>
          <p:spPr>
            <a:xfrm rot="2700000">
              <a:off x="9774331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65B54780-7B57-4019-B16F-308C5D41A22E}"/>
                </a:ext>
              </a:extLst>
            </p:cNvPr>
            <p:cNvSpPr/>
            <p:nvPr/>
          </p:nvSpPr>
          <p:spPr>
            <a:xfrm rot="2700000">
              <a:off x="7684579" y="308799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FDBAD0FA-CF7B-47B1-9A8D-218AE0EE872D}"/>
                </a:ext>
              </a:extLst>
            </p:cNvPr>
            <p:cNvSpPr/>
            <p:nvPr/>
          </p:nvSpPr>
          <p:spPr>
            <a:xfrm rot="2700000">
              <a:off x="7684579" y="2428633"/>
              <a:ext cx="2405684" cy="1786510"/>
            </a:xfrm>
            <a:custGeom>
              <a:avLst/>
              <a:gdLst>
                <a:gd name="connsiteX0" fmla="*/ 1078736 w 2157862"/>
                <a:gd name="connsiteY0" fmla="*/ 0 h 1602472"/>
                <a:gd name="connsiteX1" fmla="*/ 992687 w 2157862"/>
                <a:gd name="connsiteY1" fmla="*/ 85923 h 1602472"/>
                <a:gd name="connsiteX2" fmla="*/ 870587 w 2157862"/>
                <a:gd name="connsiteY2" fmla="*/ 206907 h 1602472"/>
                <a:gd name="connsiteX3" fmla="*/ 784147 w 2157862"/>
                <a:gd name="connsiteY3" fmla="*/ 292830 h 1602472"/>
                <a:gd name="connsiteX4" fmla="*/ 0 w 2157862"/>
                <a:gd name="connsiteY4" fmla="*/ 1072683 h 1602472"/>
                <a:gd name="connsiteX5" fmla="*/ 294201 w 2157862"/>
                <a:gd name="connsiteY5" fmla="*/ 1365512 h 1602472"/>
                <a:gd name="connsiteX6" fmla="*/ 870587 w 2157862"/>
                <a:gd name="connsiteY6" fmla="*/ 792566 h 1602472"/>
                <a:gd name="connsiteX7" fmla="*/ 870587 w 2157862"/>
                <a:gd name="connsiteY7" fmla="*/ 1602472 h 1602472"/>
                <a:gd name="connsiteX8" fmla="*/ 1287275 w 2157862"/>
                <a:gd name="connsiteY8" fmla="*/ 1602472 h 1602472"/>
                <a:gd name="connsiteX9" fmla="*/ 1287275 w 2157862"/>
                <a:gd name="connsiteY9" fmla="*/ 792566 h 1602472"/>
                <a:gd name="connsiteX10" fmla="*/ 1863274 w 2157862"/>
                <a:gd name="connsiteY10" fmla="*/ 1365512 h 1602472"/>
                <a:gd name="connsiteX11" fmla="*/ 2157863 w 2157862"/>
                <a:gd name="connsiteY11" fmla="*/ 1072683 h 1602472"/>
                <a:gd name="connsiteX12" fmla="*/ 1373324 w 2157862"/>
                <a:gd name="connsiteY12" fmla="*/ 292830 h 1602472"/>
                <a:gd name="connsiteX13" fmla="*/ 1287275 w 2157862"/>
                <a:gd name="connsiteY13" fmla="*/ 206907 h 1602472"/>
                <a:gd name="connsiteX14" fmla="*/ 1165176 w 2157862"/>
                <a:gd name="connsiteY14" fmla="*/ 85923 h 1602472"/>
                <a:gd name="connsiteX15" fmla="*/ 1078736 w 2157862"/>
                <a:gd name="connsiteY15" fmla="*/ 0 h 160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7862" h="1602472">
                  <a:moveTo>
                    <a:pt x="1078736" y="0"/>
                  </a:moveTo>
                  <a:lnTo>
                    <a:pt x="992687" y="85923"/>
                  </a:lnTo>
                  <a:lnTo>
                    <a:pt x="870587" y="206907"/>
                  </a:lnTo>
                  <a:lnTo>
                    <a:pt x="784147" y="292830"/>
                  </a:lnTo>
                  <a:lnTo>
                    <a:pt x="0" y="1072683"/>
                  </a:lnTo>
                  <a:lnTo>
                    <a:pt x="294201" y="1365512"/>
                  </a:lnTo>
                  <a:lnTo>
                    <a:pt x="870587" y="792566"/>
                  </a:lnTo>
                  <a:lnTo>
                    <a:pt x="870587" y="1602472"/>
                  </a:lnTo>
                  <a:lnTo>
                    <a:pt x="1287275" y="1602472"/>
                  </a:lnTo>
                  <a:lnTo>
                    <a:pt x="1287275" y="792566"/>
                  </a:lnTo>
                  <a:lnTo>
                    <a:pt x="1863274" y="1365512"/>
                  </a:lnTo>
                  <a:lnTo>
                    <a:pt x="2157863" y="1072683"/>
                  </a:lnTo>
                  <a:lnTo>
                    <a:pt x="1373324" y="292830"/>
                  </a:lnTo>
                  <a:lnTo>
                    <a:pt x="1287275" y="206907"/>
                  </a:lnTo>
                  <a:lnTo>
                    <a:pt x="1165176" y="85923"/>
                  </a:lnTo>
                  <a:lnTo>
                    <a:pt x="1078736" y="0"/>
                  </a:lnTo>
                  <a:close/>
                </a:path>
              </a:pathLst>
            </a:custGeom>
            <a:grpFill/>
            <a:ln w="32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E8EC2C6-0495-437C-830F-899A62AC1199}"/>
              </a:ext>
            </a:extLst>
          </p:cNvPr>
          <p:cNvSpPr txBox="1"/>
          <p:nvPr userDrawn="1"/>
        </p:nvSpPr>
        <p:spPr>
          <a:xfrm>
            <a:off x="1971304" y="3262741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err="1">
                <a:solidFill>
                  <a:schemeClr val="tx1"/>
                </a:solidFill>
                <a:effectLst/>
                <a:latin typeface="+mj-lt"/>
              </a:rPr>
              <a:t>Toluna</a:t>
            </a:r>
            <a:r>
              <a:rPr lang="en-US" b="0" i="0">
                <a:solidFill>
                  <a:schemeClr val="tx1"/>
                </a:solidFill>
                <a:effectLst/>
                <a:latin typeface="+mj-lt"/>
              </a:rPr>
              <a:t> USA</a:t>
            </a:r>
            <a:br>
              <a:rPr lang="en-US" b="0" i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b="0" i="0">
                <a:solidFill>
                  <a:schemeClr val="tx1"/>
                </a:solidFill>
                <a:effectLst/>
                <a:latin typeface="+mj-lt"/>
              </a:rPr>
              <a:t>+1 203 834 8585</a:t>
            </a:r>
            <a:br>
              <a:rPr lang="en-US" b="0" i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b="0" i="0">
                <a:solidFill>
                  <a:schemeClr val="tx2"/>
                </a:solidFill>
                <a:effectLst/>
                <a:latin typeface="+mj-lt"/>
                <a:hlinkClick r:id="rId4" tooltip="http://tolunacorporate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tolunacorporate.com</a:t>
            </a:r>
            <a:endParaRPr lang="en-US" b="0" i="0"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75EEB-5C08-43B0-8136-7E82B5309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687" y="4186071"/>
            <a:ext cx="3544251" cy="3778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[email@toluna.com]</a:t>
            </a:r>
          </a:p>
        </p:txBody>
      </p:sp>
    </p:spTree>
    <p:extLst>
      <p:ext uri="{BB962C8B-B14F-4D97-AF65-F5344CB8AC3E}">
        <p14:creationId xmlns:p14="http://schemas.microsoft.com/office/powerpoint/2010/main" val="4045167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0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25;p1">
            <a:extLst>
              <a:ext uri="{FF2B5EF4-FFF2-40B4-BE49-F238E27FC236}">
                <a16:creationId xmlns:a16="http://schemas.microsoft.com/office/drawing/2014/main" id="{B3B1B6D0-58FE-4EC7-B975-8EBE09BFAE30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184"/>
          <a:stretch/>
        </p:blipFill>
        <p:spPr>
          <a:xfrm>
            <a:off x="805873" y="387406"/>
            <a:ext cx="2294155" cy="8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3;p43">
            <a:extLst>
              <a:ext uri="{FF2B5EF4-FFF2-40B4-BE49-F238E27FC236}">
                <a16:creationId xmlns:a16="http://schemas.microsoft.com/office/drawing/2014/main" id="{EA8FC2D6-8ACC-1F0E-3738-A9210D35B0B8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1827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 1 Title and 2 Column Content">
  <p:cSld name="Alt 1 Title and 2 Column Content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8"/>
          <p:cNvSpPr txBox="1">
            <a:spLocks noGrp="1"/>
          </p:cNvSpPr>
          <p:nvPr>
            <p:ph type="title"/>
          </p:nvPr>
        </p:nvSpPr>
        <p:spPr>
          <a:xfrm>
            <a:off x="587375" y="584201"/>
            <a:ext cx="11017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162" y="6376197"/>
            <a:ext cx="909114" cy="36441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8"/>
          <p:cNvSpPr txBox="1">
            <a:spLocks noGrp="1"/>
          </p:cNvSpPr>
          <p:nvPr>
            <p:ph type="body" idx="1"/>
          </p:nvPr>
        </p:nvSpPr>
        <p:spPr>
          <a:xfrm>
            <a:off x="587375" y="2071868"/>
            <a:ext cx="5329238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marL="1828800" lvl="3" indent="-311150" algn="l">
              <a:lnSpc>
                <a:spcPct val="138461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78"/>
          <p:cNvSpPr txBox="1">
            <a:spLocks noGrp="1"/>
          </p:cNvSpPr>
          <p:nvPr>
            <p:ph type="body" idx="2"/>
          </p:nvPr>
        </p:nvSpPr>
        <p:spPr>
          <a:xfrm>
            <a:off x="6276975" y="2071868"/>
            <a:ext cx="5329238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830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marL="1828800" lvl="3" indent="-311150" algn="l">
              <a:lnSpc>
                <a:spcPct val="138461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06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image" Target="../media/image4.sv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image" Target="../media/image15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image" Target="../media/image4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Relationship Id="rId27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04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9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3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3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3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3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3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D0AE-BC63-4A0D-84AE-A0DB994D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3FDB-3533-448B-8E40-E2BCF6114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DFD8-6CFF-4EB9-AC7D-F8A65AF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2AAEA89-C6A7-4876-A57F-A31602322E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7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D0AE-BC63-4A0D-84AE-A0DB994D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3FDB-3533-448B-8E40-E2BCF6114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DFD8-6CFF-4EB9-AC7D-F8A65AF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2AAEA89-C6A7-4876-A57F-A31602322E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A020F051-590B-B04F-A65A-175738A797A9}"/>
              </a:ext>
            </a:extLst>
          </p:cNvPr>
          <p:cNvPicPr preferRelativeResize="0"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6488747"/>
            <a:ext cx="699855" cy="155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9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4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4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4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4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4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D0AE-BC63-4A0D-84AE-A0DB994D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3FDB-3533-448B-8E40-E2BCF6114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DFD8-6CFF-4EB9-AC7D-F8A65AF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2AAEA89-C6A7-4876-A57F-A31602322E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A020F051-590B-B04F-A65A-175738A797A9}"/>
              </a:ext>
            </a:extLst>
          </p:cNvPr>
          <p:cNvPicPr preferRelativeResize="0"/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6488747"/>
            <a:ext cx="699855" cy="155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83DB3-3478-4849-9159-4A4BD156B2C0}"/>
              </a:ext>
            </a:extLst>
          </p:cNvPr>
          <p:cNvSpPr txBox="1">
            <a:spLocks/>
          </p:cNvSpPr>
          <p:nvPr userDrawn="1"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- GLOBAL BAROMETER: Wave 21</a:t>
            </a:r>
          </a:p>
        </p:txBody>
      </p:sp>
    </p:spTree>
    <p:extLst>
      <p:ext uri="{BB962C8B-B14F-4D97-AF65-F5344CB8AC3E}">
        <p14:creationId xmlns:p14="http://schemas.microsoft.com/office/powerpoint/2010/main" val="69071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  <p:sldLayoutId id="2147483915" r:id="rId20"/>
    <p:sldLayoutId id="2147483916" r:id="rId21"/>
    <p:sldLayoutId id="2147483917" r:id="rId22"/>
    <p:sldLayoutId id="2147483918" r:id="rId23"/>
    <p:sldLayoutId id="2147483919" r:id="rId24"/>
    <p:sldLayoutId id="2147483920" r:id="rId25"/>
    <p:sldLayoutId id="2147483921" r:id="rId26"/>
    <p:sldLayoutId id="2147483922" r:id="rId27"/>
    <p:sldLayoutId id="2147483923" r:id="rId28"/>
    <p:sldLayoutId id="2147483924" r:id="rId29"/>
    <p:sldLayoutId id="2147483925" r:id="rId30"/>
    <p:sldLayoutId id="2147483926" r:id="rId31"/>
    <p:sldLayoutId id="2147483927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5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5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5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5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35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D0AE-BC63-4A0D-84AE-A0DB994D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3FDB-3533-448B-8E40-E2BCF6114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DFD8-6CFF-4EB9-AC7D-F8A65AF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2AAEA89-C6A7-4876-A57F-A31602322E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oogle Shape;483;p43">
            <a:extLst>
              <a:ext uri="{FF2B5EF4-FFF2-40B4-BE49-F238E27FC236}">
                <a16:creationId xmlns:a16="http://schemas.microsoft.com/office/drawing/2014/main" id="{A020F051-590B-B04F-A65A-175738A797A9}"/>
              </a:ext>
            </a:extLst>
          </p:cNvPr>
          <p:cNvPicPr preferRelativeResize="0"/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6488747"/>
            <a:ext cx="699855" cy="155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12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422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C313D-63E4-9445-A2BF-5C84E861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3"/>
            <a:ext cx="10658475" cy="496887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500" b="1" i="0" kern="1200" spc="-1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0400" indent="-228600" algn="l" defTabSz="914400" rtl="0" eaLnBrk="1" latinLnBrk="0" hangingPunct="1">
        <a:lnSpc>
          <a:spcPts val="2200"/>
        </a:lnSpc>
        <a:spcBef>
          <a:spcPts val="0"/>
        </a:spcBef>
        <a:spcAft>
          <a:spcPts val="1000"/>
        </a:spcAft>
        <a:buClr>
          <a:srgbClr val="C00000"/>
        </a:buClr>
        <a:buFontTx/>
        <a:buBlip>
          <a:blip r:embed="rId7"/>
        </a:buBlip>
        <a:defRPr sz="2200" b="1" i="0" kern="1200" spc="-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4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000"/>
        </a:spcAft>
        <a:buClr>
          <a:srgbClr val="C00000"/>
        </a:buClr>
        <a:buFontTx/>
        <a:buBlip>
          <a:blip r:embed="rId7"/>
        </a:buBlip>
        <a:defRPr sz="1800" b="0" i="0" kern="1200" spc="-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30400" indent="-228600" algn="l" defTabSz="914400" rtl="0" eaLnBrk="1" latinLnBrk="0" hangingPunct="1">
        <a:lnSpc>
          <a:spcPts val="2200"/>
        </a:lnSpc>
        <a:spcBef>
          <a:spcPts val="0"/>
        </a:spcBef>
        <a:spcAft>
          <a:spcPts val="1000"/>
        </a:spcAft>
        <a:buClr>
          <a:srgbClr val="C00000"/>
        </a:buClr>
        <a:buFontTx/>
        <a:buBlip>
          <a:blip r:embed="rId7"/>
        </a:buBlip>
        <a:defRPr sz="1600" b="0" i="0" kern="1200" spc="-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304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000"/>
        </a:spcAft>
        <a:buClr>
          <a:srgbClr val="C00000"/>
        </a:buClr>
        <a:buFontTx/>
        <a:buBlip>
          <a:blip r:embed="rId7"/>
        </a:buBlip>
        <a:defRPr sz="1300" b="0" i="0" kern="1200" spc="-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0400" indent="-228600" algn="l" defTabSz="914400" rtl="0" eaLnBrk="1" latinLnBrk="0" hangingPunct="1">
        <a:lnSpc>
          <a:spcPts val="1400"/>
        </a:lnSpc>
        <a:spcBef>
          <a:spcPts val="0"/>
        </a:spcBef>
        <a:spcAft>
          <a:spcPts val="1000"/>
        </a:spcAft>
        <a:buClr>
          <a:srgbClr val="C00000"/>
        </a:buClr>
        <a:buFontTx/>
        <a:buBlip>
          <a:blip r:embed="rId7"/>
        </a:buBlip>
        <a:defRPr sz="1000" b="0" i="0" kern="1200" spc="-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727">
          <p15:clr>
            <a:srgbClr val="F26B43"/>
          </p15:clr>
        </p15:guide>
        <p15:guide id="3" pos="2207">
          <p15:clr>
            <a:srgbClr val="F26B43"/>
          </p15:clr>
        </p15:guide>
        <p15:guide id="4" pos="1980">
          <p15:clr>
            <a:srgbClr val="F26B43"/>
          </p15:clr>
        </p15:guide>
        <p15:guide id="5" pos="483">
          <p15:clr>
            <a:srgbClr val="F26B43"/>
          </p15:clr>
        </p15:guide>
        <p15:guide id="6" pos="3953">
          <p15:clr>
            <a:srgbClr val="F26B43"/>
          </p15:clr>
        </p15:guide>
        <p15:guide id="7" pos="5473">
          <p15:clr>
            <a:srgbClr val="F26B43"/>
          </p15:clr>
        </p15:guide>
        <p15:guide id="8" pos="5700">
          <p15:clr>
            <a:srgbClr val="F26B43"/>
          </p15:clr>
        </p15:guide>
        <p15:guide id="9" pos="7197">
          <p15:clr>
            <a:srgbClr val="F26B43"/>
          </p15:clr>
        </p15:guide>
        <p15:guide id="10" orient="horz" pos="2024">
          <p15:clr>
            <a:srgbClr val="F26B43"/>
          </p15:clr>
        </p15:guide>
        <p15:guide id="11" orient="horz" pos="459">
          <p15:clr>
            <a:srgbClr val="F26B43"/>
          </p15:clr>
        </p15:guide>
        <p15:guide id="12" orient="horz" pos="358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19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19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19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19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19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D0AE-BC63-4A0D-84AE-A0DB994D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3FDB-3533-448B-8E40-E2BCF6114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DFD8-6CFF-4EB9-AC7D-F8A65AF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2AAEA89-C6A7-4876-A57F-A31602322E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0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0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0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0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0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D0AE-BC63-4A0D-84AE-A0DB994D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3FDB-3533-448B-8E40-E2BCF6114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- 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DFD8-6CFF-4EB9-AC7D-F8A65AF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2AAEA89-C6A7-4876-A57F-A31602322E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9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  <p:sldLayoutId id="2147484116" r:id="rId16"/>
    <p:sldLayoutId id="2147484117" r:id="rId17"/>
    <p:sldLayoutId id="2147484118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71A-6254-4F59-9828-86142DE8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3FAB-6078-4BB9-8143-9863010C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/>
          <a:p>
            <a:pPr marL="411163" marR="0" lvl="0" indent="-411163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6"/>
              </a:buBlip>
              <a:tabLst/>
            </a:pPr>
            <a:r>
              <a:rPr lang="en-US"/>
              <a:t>Click to edit Master text styles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6"/>
              </a:buBlip>
              <a:tabLst/>
            </a:pPr>
            <a:r>
              <a:rPr lang="en-US"/>
              <a:t>Second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6"/>
              </a:buBlip>
              <a:tabLst/>
            </a:pPr>
            <a:r>
              <a:rPr lang="en-US"/>
              <a:t>Third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6"/>
              </a:buBlip>
              <a:tabLst/>
            </a:pPr>
            <a:r>
              <a:rPr lang="en-US"/>
              <a:t>Fourth level</a:t>
            </a:r>
          </a:p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Blip>
                <a:blip r:embed="rId26"/>
              </a:buBlip>
              <a:tabLst/>
            </a:pPr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5AECEB0-1C84-DB4F-A497-B4FBBB868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03437" y="6437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 cap="all" spc="200" baseline="0">
                <a:solidFill>
                  <a:srgbClr val="003399"/>
                </a:solidFill>
                <a:latin typeface="+mj-lt"/>
              </a:defRPr>
            </a:lvl1pPr>
          </a:lstStyle>
          <a:p>
            <a:r>
              <a:rPr lang="en-US"/>
              <a:t>- Toluna start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9AC65-EAD3-53DA-1598-2CE9136301D6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381000" y="6355080"/>
            <a:ext cx="86868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  <p:sldLayoutId id="2147484137" r:id="rId18"/>
    <p:sldLayoutId id="2147484138" r:id="rId19"/>
    <p:sldLayoutId id="2147484139" r:id="rId20"/>
    <p:sldLayoutId id="2147484140" r:id="rId21"/>
    <p:sldLayoutId id="2147484141" r:id="rId22"/>
    <p:sldLayoutId id="2147484142" r:id="rId23"/>
    <p:sldLayoutId id="2147484143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</a:buBlip>
        <a:defRPr kumimoji="0" lang="en-US" sz="1600" b="0" i="0" u="none" strike="noStrike" kern="1200" cap="none" spc="0" normalizeH="0" baseline="0" dirty="0">
          <a:ln>
            <a:noFill/>
          </a:ln>
          <a:solidFill>
            <a:srgbClr val="000000"/>
          </a:solidFill>
          <a:effectLst/>
          <a:uLnTx/>
          <a:uFillTx/>
          <a:latin typeface="Century Gothic" panose="020B0502020202020204" pitchFamily="34" charset="0"/>
          <a:ea typeface="+mn-ea"/>
          <a:cs typeface="Arial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Relationship Id="rId6" Type="http://schemas.openxmlformats.org/officeDocument/2006/relationships/chart" Target="../charts/char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6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54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56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80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54.png"/><Relationship Id="rId7" Type="http://schemas.openxmlformats.org/officeDocument/2006/relationships/hyperlink" Target="mailto:Silvia.usberti@toluna.com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berto.amedei@toluna.com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B7C2E7-663B-D23A-BA79-3D0C30B1E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112" y="1942412"/>
            <a:ext cx="10176693" cy="3425825"/>
          </a:xfrm>
        </p:spPr>
        <p:txBody>
          <a:bodyPr anchor="ctr"/>
          <a:lstStyle/>
          <a:p>
            <a:r>
              <a:rPr lang="it-IT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Ridefinire la strategia dell'assortimento: una chiave per stimolare i consumi in tempi di inflazione</a:t>
            </a:r>
          </a:p>
          <a:p>
            <a:endParaRPr lang="it-IT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C0CF1-3C81-46D3-F999-2C5502A968B1}"/>
              </a:ext>
            </a:extLst>
          </p:cNvPr>
          <p:cNvSpPr txBox="1"/>
          <p:nvPr/>
        </p:nvSpPr>
        <p:spPr>
          <a:xfrm>
            <a:off x="970277" y="4352634"/>
            <a:ext cx="746397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b="1">
                <a:solidFill>
                  <a:schemeClr val="bg1"/>
                </a:solidFill>
                <a:latin typeface="Century Gothic"/>
              </a:rPr>
              <a:t>Roberto Amedei</a:t>
            </a:r>
            <a:r>
              <a:rPr lang="it-IT" sz="2000">
                <a:solidFill>
                  <a:schemeClr val="bg1"/>
                </a:solidFill>
                <a:latin typeface="Century Gothic"/>
              </a:rPr>
              <a:t>,</a:t>
            </a:r>
            <a:r>
              <a:rPr lang="it-IT" sz="20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it-IT" sz="2000" err="1">
                <a:solidFill>
                  <a:schemeClr val="bg1"/>
                </a:solidFill>
                <a:latin typeface="Century Gothic"/>
              </a:rPr>
              <a:t>Enterprice</a:t>
            </a:r>
            <a:r>
              <a:rPr lang="it-IT" sz="2000">
                <a:solidFill>
                  <a:schemeClr val="bg1"/>
                </a:solidFill>
                <a:latin typeface="Century Gothic"/>
              </a:rPr>
              <a:t> Account Director –</a:t>
            </a:r>
            <a:r>
              <a:rPr lang="it-IT" sz="2000" b="1">
                <a:solidFill>
                  <a:schemeClr val="bg1"/>
                </a:solidFill>
                <a:latin typeface="Century Gothic"/>
              </a:rPr>
              <a:t> TOLUNA</a:t>
            </a:r>
          </a:p>
          <a:p>
            <a:r>
              <a:rPr lang="it-IT" sz="2000" b="1">
                <a:solidFill>
                  <a:schemeClr val="bg1"/>
                </a:solidFill>
                <a:latin typeface="Century Gothic"/>
              </a:rPr>
              <a:t>Silvia </a:t>
            </a:r>
            <a:r>
              <a:rPr lang="it-IT" sz="2000" b="1" err="1">
                <a:solidFill>
                  <a:schemeClr val="bg1"/>
                </a:solidFill>
                <a:latin typeface="Century Gothic"/>
              </a:rPr>
              <a:t>Usberti</a:t>
            </a:r>
            <a:r>
              <a:rPr lang="it-IT" sz="2000">
                <a:solidFill>
                  <a:schemeClr val="bg1"/>
                </a:solidFill>
                <a:latin typeface="Century Gothic"/>
              </a:rPr>
              <a:t>, Quant </a:t>
            </a:r>
            <a:r>
              <a:rPr lang="it-IT" sz="2000" err="1">
                <a:solidFill>
                  <a:schemeClr val="bg1"/>
                </a:solidFill>
                <a:latin typeface="Century Gothic"/>
              </a:rPr>
              <a:t>Research</a:t>
            </a:r>
            <a:r>
              <a:rPr lang="it-IT" sz="2000">
                <a:solidFill>
                  <a:schemeClr val="bg1"/>
                </a:solidFill>
                <a:latin typeface="Century Gothic"/>
              </a:rPr>
              <a:t> Lead – </a:t>
            </a:r>
            <a:r>
              <a:rPr lang="it-IT" sz="2000" b="1">
                <a:solidFill>
                  <a:schemeClr val="bg1"/>
                </a:solidFill>
                <a:latin typeface="Century Gothic"/>
              </a:rPr>
              <a:t>TOLUNA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9C5C5-25FC-2A1B-430B-A54CBB5C30D7}"/>
              </a:ext>
            </a:extLst>
          </p:cNvPr>
          <p:cNvSpPr txBox="1"/>
          <p:nvPr/>
        </p:nvSpPr>
        <p:spPr>
          <a:xfrm>
            <a:off x="1005112" y="5432778"/>
            <a:ext cx="60960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Maggio 2023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bject 47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0" name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7220"/>
            <a:ext cx="12192000" cy="8092440"/>
          </a:xfrm>
          <a:prstGeom prst="rect">
            <a:avLst/>
          </a:prstGeom>
        </p:spPr>
      </p:pic>
      <p:pic>
        <p:nvPicPr>
          <p:cNvPr id="271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27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73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EFF355BE-10B0-BABA-C17A-CB1AF9694533}"/>
              </a:ext>
            </a:extLst>
          </p:cNvPr>
          <p:cNvSpPr txBox="1"/>
          <p:nvPr/>
        </p:nvSpPr>
        <p:spPr>
          <a:xfrm>
            <a:off x="419932" y="40558"/>
            <a:ext cx="1136904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L’attenzione davanti allo scaffale è orientata alla ricerca della convenienza e della promozionalità...</a:t>
            </a: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331F6-9DB4-CAEA-0C2F-F7F2AE76637C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EB2AE9-9101-35E7-F534-009D04318637}"/>
              </a:ext>
            </a:extLst>
          </p:cNvPr>
          <p:cNvSpPr txBox="1"/>
          <p:nvPr/>
        </p:nvSpPr>
        <p:spPr>
          <a:xfrm>
            <a:off x="3810000" y="639633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Q8: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Abitualmente quando ti rechi a fare la spesa principale di generi alimentari e prodotti per la casa diresti che ....?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Q9: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Mediamente quanto tempo impieghi per fare la spesa principale di generi alimentari e prodotti per la casa, quanto tempo rimani nel punto vendita?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Q10: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Ora immagina di essere davanti ad uno scaffale del tuo punto vendita abituale, uno qualsiasi. Solitamente come ti comporti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91C04FC-EA0F-F626-E2C3-9DA4EF1B1303}"/>
              </a:ext>
            </a:extLst>
          </p:cNvPr>
          <p:cNvSpPr/>
          <p:nvPr/>
        </p:nvSpPr>
        <p:spPr>
          <a:xfrm>
            <a:off x="914293" y="1697916"/>
            <a:ext cx="4273528" cy="778034"/>
          </a:xfrm>
          <a:prstGeom prst="roundRect">
            <a:avLst>
              <a:gd name="adj" fmla="val 50000"/>
            </a:avLst>
          </a:prstGeom>
          <a:solidFill>
            <a:srgbClr val="5ACAFF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dir="5400000" algn="t" rotWithShape="0">
              <a:srgbClr val="A7EA52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marL="1778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Programmo</a:t>
            </a:r>
            <a:r>
              <a:rPr kumimoji="0" lang="it-IT" sz="180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it-IT" sz="180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it-IT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 anticipo</a:t>
            </a: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D34974A0-02C4-0CF2-0F5F-444F54DBBB09}"/>
              </a:ext>
            </a:extLst>
          </p:cNvPr>
          <p:cNvSpPr/>
          <p:nvPr/>
        </p:nvSpPr>
        <p:spPr>
          <a:xfrm>
            <a:off x="709534" y="4966397"/>
            <a:ext cx="486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spc="-100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Tempo medio </a:t>
            </a:r>
            <a:r>
              <a:rPr kumimoji="0" lang="it-IT" sz="2400" i="0" u="none" strike="noStrike" kern="0" spc="-100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di permanenza</a:t>
            </a:r>
            <a:br>
              <a:rPr kumimoji="0" lang="it-IT" sz="2400" i="0" u="none" strike="noStrike" kern="0" spc="-100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</a:br>
            <a:r>
              <a:rPr kumimoji="0" lang="it-IT" sz="2400" i="0" u="none" strike="noStrike" kern="0" spc="-100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nel punto vendita</a:t>
            </a:r>
            <a:endParaRPr kumimoji="0" lang="it-IT" sz="2400" i="0" u="none" strike="noStrike" kern="0" spc="0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4" name="Text Placeholder 26">
            <a:extLst>
              <a:ext uri="{FF2B5EF4-FFF2-40B4-BE49-F238E27FC236}">
                <a16:creationId xmlns:a16="http://schemas.microsoft.com/office/drawing/2014/main" id="{A709C12F-8524-70A8-5218-9BF021A74A9F}"/>
              </a:ext>
            </a:extLst>
          </p:cNvPr>
          <p:cNvSpPr txBox="1">
            <a:spLocks/>
          </p:cNvSpPr>
          <p:nvPr/>
        </p:nvSpPr>
        <p:spPr>
          <a:xfrm>
            <a:off x="1629428" y="5843452"/>
            <a:ext cx="3029657" cy="459996"/>
          </a:xfrm>
          <a:prstGeom prst="rect">
            <a:avLst/>
          </a:prstGeom>
        </p:spPr>
        <p:txBody>
          <a:bodyPr vert="horz" lIns="0" tIns="60949" rIns="0" bIns="60949" rtlCol="0">
            <a:normAutofit fontScale="92500" lnSpcReduction="20000"/>
          </a:bodyPr>
          <a:lstStyle>
            <a:lvl1pPr marL="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4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8986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48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7973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FFFF00"/>
                </a:solidFill>
                <a:latin typeface="Century Gothic" panose="020B0502020202020204" pitchFamily="34" charset="0"/>
              </a:rPr>
              <a:t>Circa 1 </a:t>
            </a:r>
            <a:r>
              <a:rPr lang="it-IT" sz="2800" b="1">
                <a:solidFill>
                  <a:srgbClr val="FFFF00"/>
                </a:solidFill>
                <a:latin typeface="Century Gothic" panose="020B0502020202020204" pitchFamily="34" charset="0"/>
              </a:rPr>
              <a:t>ora</a:t>
            </a:r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807ADB16-956E-A057-316C-E8844AC393E7}"/>
              </a:ext>
            </a:extLst>
          </p:cNvPr>
          <p:cNvSpPr/>
          <p:nvPr/>
        </p:nvSpPr>
        <p:spPr>
          <a:xfrm>
            <a:off x="4036284" y="1716325"/>
            <a:ext cx="1290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52</a:t>
            </a:r>
            <a:r>
              <a:rPr kumimoji="0" lang="en-US" sz="4400" b="0" i="0" u="none" strike="noStrike" kern="0" cap="none" spc="-30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58" name="Rounded Rectangle 13">
            <a:extLst>
              <a:ext uri="{FF2B5EF4-FFF2-40B4-BE49-F238E27FC236}">
                <a16:creationId xmlns:a16="http://schemas.microsoft.com/office/drawing/2014/main" id="{BA4208EB-DF7F-1687-C717-9E6EAD86EC95}"/>
              </a:ext>
            </a:extLst>
          </p:cNvPr>
          <p:cNvSpPr/>
          <p:nvPr/>
        </p:nvSpPr>
        <p:spPr>
          <a:xfrm>
            <a:off x="914293" y="2711614"/>
            <a:ext cx="4273528" cy="778034"/>
          </a:xfrm>
          <a:prstGeom prst="roundRect">
            <a:avLst>
              <a:gd name="adj" fmla="val 50000"/>
            </a:avLst>
          </a:prstGeom>
          <a:solidFill>
            <a:srgbClr val="4F81BD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dir="5400000" algn="t" rotWithShape="0">
              <a:srgbClr val="A7EA52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marL="1778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Acquisto di</a:t>
            </a:r>
            <a:b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2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impulso</a:t>
            </a:r>
            <a:endParaRPr kumimoji="0" lang="it-IT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D53E8A46-9952-9DDE-CA12-D48B4D7ADAE2}"/>
              </a:ext>
            </a:extLst>
          </p:cNvPr>
          <p:cNvSpPr/>
          <p:nvPr/>
        </p:nvSpPr>
        <p:spPr>
          <a:xfrm>
            <a:off x="4193039" y="2738409"/>
            <a:ext cx="1290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  <a:r>
              <a:rPr kumimoji="0" lang="en-US" sz="4400" b="0" i="0" u="none" strike="noStrike" kern="0" cap="none" spc="-30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67" name="Rounded Rectangle 13">
            <a:extLst>
              <a:ext uri="{FF2B5EF4-FFF2-40B4-BE49-F238E27FC236}">
                <a16:creationId xmlns:a16="http://schemas.microsoft.com/office/drawing/2014/main" id="{FFA29215-2F8A-E176-9F08-662F0F059F01}"/>
              </a:ext>
            </a:extLst>
          </p:cNvPr>
          <p:cNvSpPr/>
          <p:nvPr/>
        </p:nvSpPr>
        <p:spPr>
          <a:xfrm>
            <a:off x="914293" y="3681446"/>
            <a:ext cx="4273528" cy="778034"/>
          </a:xfrm>
          <a:prstGeom prst="roundRect">
            <a:avLst>
              <a:gd name="adj" fmla="val 50000"/>
            </a:avLst>
          </a:prstGeom>
          <a:solidFill>
            <a:srgbClr val="81D31A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dir="5400000" algn="t" rotWithShape="0">
              <a:srgbClr val="A7EA52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marL="1778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Sia </a:t>
            </a: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programmato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 di </a:t>
            </a:r>
            <a:r>
              <a:rPr kumimoji="0" lang="it-IT" sz="2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impulso</a:t>
            </a:r>
            <a:endParaRPr kumimoji="0" lang="it-IT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E4AC8871-472E-84DE-E7CC-0C01FF910F9A}"/>
              </a:ext>
            </a:extLst>
          </p:cNvPr>
          <p:cNvSpPr/>
          <p:nvPr/>
        </p:nvSpPr>
        <p:spPr>
          <a:xfrm>
            <a:off x="4036284" y="3708241"/>
            <a:ext cx="12900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41</a:t>
            </a:r>
            <a:r>
              <a:rPr kumimoji="0" lang="en-US" sz="4400" b="0" i="0" u="none" strike="noStrike" kern="0" cap="none" spc="-30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C03717AB-1D2E-DC9A-A336-7C65BE37FD63}"/>
              </a:ext>
            </a:extLst>
          </p:cNvPr>
          <p:cNvGrpSpPr/>
          <p:nvPr/>
        </p:nvGrpSpPr>
        <p:grpSpPr>
          <a:xfrm>
            <a:off x="403448" y="1049445"/>
            <a:ext cx="6530558" cy="417646"/>
            <a:chOff x="949420" y="4239991"/>
            <a:chExt cx="6530558" cy="417646"/>
          </a:xfrm>
        </p:grpSpPr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7FD217F5-AE86-EADA-DF75-9C5EF2043519}"/>
                </a:ext>
              </a:extLst>
            </p:cNvPr>
            <p:cNvSpPr/>
            <p:nvPr/>
          </p:nvSpPr>
          <p:spPr>
            <a:xfrm>
              <a:off x="949420" y="4239991"/>
              <a:ext cx="417646" cy="417646"/>
            </a:xfrm>
            <a:prstGeom prst="ellipse">
              <a:avLst/>
            </a:prstGeom>
            <a:solidFill>
              <a:srgbClr val="5ACA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1CA99F5F-640C-4CF4-D12F-926509EAFEEF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i="0" u="none" strike="noStrike" kern="0" spc="-10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rPr>
                <a:t>Acquisto ...</a:t>
              </a:r>
              <a:endParaRPr kumimoji="0" lang="it-IT" sz="2000" i="0" u="none" strike="noStrike" kern="0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86EBFF4A-466E-7834-BC68-5E95F0C77B72}"/>
              </a:ext>
            </a:extLst>
          </p:cNvPr>
          <p:cNvSpPr/>
          <p:nvPr/>
        </p:nvSpPr>
        <p:spPr>
          <a:xfrm>
            <a:off x="6307493" y="2290555"/>
            <a:ext cx="1446245" cy="835201"/>
          </a:xfrm>
          <a:custGeom>
            <a:avLst/>
            <a:gdLst>
              <a:gd name="connsiteX0" fmla="*/ 0 w 1567543"/>
              <a:gd name="connsiteY0" fmla="*/ 0 h 466531"/>
              <a:gd name="connsiteX1" fmla="*/ 0 w 1567543"/>
              <a:gd name="connsiteY1" fmla="*/ 466531 h 466531"/>
              <a:gd name="connsiteX2" fmla="*/ 1567543 w 1567543"/>
              <a:gd name="connsiteY2" fmla="*/ 466531 h 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3" h="466531">
                <a:moveTo>
                  <a:pt x="0" y="0"/>
                </a:moveTo>
                <a:lnTo>
                  <a:pt x="0" y="466531"/>
                </a:lnTo>
                <a:lnTo>
                  <a:pt x="1567543" y="466531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446AA517-F7BF-DB13-DE3F-FF6E6991E1B0}"/>
              </a:ext>
            </a:extLst>
          </p:cNvPr>
          <p:cNvSpPr/>
          <p:nvPr/>
        </p:nvSpPr>
        <p:spPr>
          <a:xfrm>
            <a:off x="6307493" y="3100208"/>
            <a:ext cx="1446245" cy="897249"/>
          </a:xfrm>
          <a:custGeom>
            <a:avLst/>
            <a:gdLst>
              <a:gd name="connsiteX0" fmla="*/ 0 w 1567543"/>
              <a:gd name="connsiteY0" fmla="*/ 0 h 466531"/>
              <a:gd name="connsiteX1" fmla="*/ 0 w 1567543"/>
              <a:gd name="connsiteY1" fmla="*/ 466531 h 466531"/>
              <a:gd name="connsiteX2" fmla="*/ 1567543 w 1567543"/>
              <a:gd name="connsiteY2" fmla="*/ 466531 h 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3" h="466531">
                <a:moveTo>
                  <a:pt x="0" y="0"/>
                </a:moveTo>
                <a:lnTo>
                  <a:pt x="0" y="466531"/>
                </a:lnTo>
                <a:lnTo>
                  <a:pt x="1567543" y="466531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C546832C-5290-0AD4-BE9C-F0425282AB8A}"/>
              </a:ext>
            </a:extLst>
          </p:cNvPr>
          <p:cNvSpPr/>
          <p:nvPr/>
        </p:nvSpPr>
        <p:spPr>
          <a:xfrm>
            <a:off x="6307493" y="3997457"/>
            <a:ext cx="1446245" cy="897249"/>
          </a:xfrm>
          <a:custGeom>
            <a:avLst/>
            <a:gdLst>
              <a:gd name="connsiteX0" fmla="*/ 0 w 1567543"/>
              <a:gd name="connsiteY0" fmla="*/ 0 h 466531"/>
              <a:gd name="connsiteX1" fmla="*/ 0 w 1567543"/>
              <a:gd name="connsiteY1" fmla="*/ 466531 h 466531"/>
              <a:gd name="connsiteX2" fmla="*/ 1567543 w 1567543"/>
              <a:gd name="connsiteY2" fmla="*/ 466531 h 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3" h="466531">
                <a:moveTo>
                  <a:pt x="0" y="0"/>
                </a:moveTo>
                <a:lnTo>
                  <a:pt x="0" y="466531"/>
                </a:lnTo>
                <a:lnTo>
                  <a:pt x="1567543" y="466531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5020936E-50F3-82CC-24D8-46DFA01E1505}"/>
              </a:ext>
            </a:extLst>
          </p:cNvPr>
          <p:cNvSpPr/>
          <p:nvPr/>
        </p:nvSpPr>
        <p:spPr>
          <a:xfrm>
            <a:off x="6307493" y="4807110"/>
            <a:ext cx="1446245" cy="897249"/>
          </a:xfrm>
          <a:custGeom>
            <a:avLst/>
            <a:gdLst>
              <a:gd name="connsiteX0" fmla="*/ 0 w 1567543"/>
              <a:gd name="connsiteY0" fmla="*/ 0 h 466531"/>
              <a:gd name="connsiteX1" fmla="*/ 0 w 1567543"/>
              <a:gd name="connsiteY1" fmla="*/ 466531 h 466531"/>
              <a:gd name="connsiteX2" fmla="*/ 1567543 w 1567543"/>
              <a:gd name="connsiteY2" fmla="*/ 466531 h 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3" h="466531">
                <a:moveTo>
                  <a:pt x="0" y="0"/>
                </a:moveTo>
                <a:lnTo>
                  <a:pt x="0" y="466531"/>
                </a:lnTo>
                <a:lnTo>
                  <a:pt x="1567543" y="466531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08F204FC-1292-87FF-6E00-AE5CC35DDDE7}"/>
              </a:ext>
            </a:extLst>
          </p:cNvPr>
          <p:cNvGrpSpPr/>
          <p:nvPr/>
        </p:nvGrpSpPr>
        <p:grpSpPr>
          <a:xfrm>
            <a:off x="6104452" y="1901462"/>
            <a:ext cx="5565033" cy="417646"/>
            <a:chOff x="949420" y="4239991"/>
            <a:chExt cx="5565033" cy="417646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4493C02E-57EB-553D-6ED7-EC29E818A506}"/>
                </a:ext>
              </a:extLst>
            </p:cNvPr>
            <p:cNvSpPr/>
            <p:nvPr/>
          </p:nvSpPr>
          <p:spPr>
            <a:xfrm>
              <a:off x="949420" y="4239991"/>
              <a:ext cx="417646" cy="417646"/>
            </a:xfrm>
            <a:prstGeom prst="ellipse">
              <a:avLst/>
            </a:prstGeom>
            <a:solidFill>
              <a:srgbClr val="5ACA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CE9688C1-C078-21D9-9EB1-8F7ED65D005D}"/>
                </a:ext>
              </a:extLst>
            </p:cNvPr>
            <p:cNvSpPr/>
            <p:nvPr/>
          </p:nvSpPr>
          <p:spPr>
            <a:xfrm>
              <a:off x="1349702" y="4244502"/>
              <a:ext cx="51647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i="0" u="none" strike="noStrike" kern="0" spc="-10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rPr>
                <a:t>Davanti allo scaffale ...</a:t>
              </a:r>
              <a:endParaRPr kumimoji="0" lang="it-IT" sz="2000" i="0" u="none" strike="noStrike" kern="0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475" name="object 413">
            <a:extLst>
              <a:ext uri="{FF2B5EF4-FFF2-40B4-BE49-F238E27FC236}">
                <a16:creationId xmlns:a16="http://schemas.microsoft.com/office/drawing/2014/main" id="{A6CCFA76-C466-C0DA-9A45-3FC26F58B01D}"/>
              </a:ext>
            </a:extLst>
          </p:cNvPr>
          <p:cNvSpPr/>
          <p:nvPr/>
        </p:nvSpPr>
        <p:spPr>
          <a:xfrm>
            <a:off x="7748259" y="2703472"/>
            <a:ext cx="3821699" cy="776124"/>
          </a:xfrm>
          <a:custGeom>
            <a:avLst/>
            <a:gdLst/>
            <a:ahLst/>
            <a:cxnLst/>
            <a:rect l="l" t="t" r="r" b="b"/>
            <a:pathLst>
              <a:path w="2638425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2582037" y="0"/>
                </a:lnTo>
                <a:cubicBezTo>
                  <a:pt x="2613152" y="0"/>
                  <a:pt x="2638425" y="25273"/>
                  <a:pt x="2638425" y="56388"/>
                </a:cubicBezTo>
                <a:lnTo>
                  <a:pt x="2638425" y="953262"/>
                </a:lnTo>
                <a:cubicBezTo>
                  <a:pt x="2638425" y="984377"/>
                  <a:pt x="2613152" y="1009650"/>
                  <a:pt x="2582037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14">
            <a:extLst>
              <a:ext uri="{FF2B5EF4-FFF2-40B4-BE49-F238E27FC236}">
                <a16:creationId xmlns:a16="http://schemas.microsoft.com/office/drawing/2014/main" id="{5E5A5748-CF43-70BD-0CB6-686880101320}"/>
              </a:ext>
            </a:extLst>
          </p:cNvPr>
          <p:cNvSpPr/>
          <p:nvPr/>
        </p:nvSpPr>
        <p:spPr>
          <a:xfrm>
            <a:off x="6839338" y="2703472"/>
            <a:ext cx="997577" cy="776124"/>
          </a:xfrm>
          <a:custGeom>
            <a:avLst/>
            <a:gdLst/>
            <a:ahLst/>
            <a:cxnLst/>
            <a:rect l="l" t="t" r="r" b="b"/>
            <a:pathLst>
              <a:path w="1047750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991362" y="0"/>
                </a:lnTo>
                <a:cubicBezTo>
                  <a:pt x="1022477" y="0"/>
                  <a:pt x="1047750" y="25273"/>
                  <a:pt x="1047750" y="56388"/>
                </a:cubicBezTo>
                <a:lnTo>
                  <a:pt x="1047750" y="953262"/>
                </a:lnTo>
                <a:cubicBezTo>
                  <a:pt x="1047750" y="984377"/>
                  <a:pt x="1022477" y="1009650"/>
                  <a:pt x="991362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text 1">
            <a:extLst>
              <a:ext uri="{FF2B5EF4-FFF2-40B4-BE49-F238E27FC236}">
                <a16:creationId xmlns:a16="http://schemas.microsoft.com/office/drawing/2014/main" id="{72264E50-37DE-F3F6-1B69-8FA5E023FC23}"/>
              </a:ext>
            </a:extLst>
          </p:cNvPr>
          <p:cNvSpPr txBox="1"/>
          <p:nvPr/>
        </p:nvSpPr>
        <p:spPr>
          <a:xfrm>
            <a:off x="7902523" y="2877070"/>
            <a:ext cx="360212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it-IT" sz="1450" spc="10">
                <a:latin typeface="Arial"/>
                <a:cs typeface="Arial"/>
              </a:rPr>
              <a:t>Osservo bene lo scaffale, dall’alto in basso per scegliere </a:t>
            </a:r>
            <a:r>
              <a:rPr lang="it-IT" sz="1450" b="1" spc="10">
                <a:latin typeface="Arial"/>
                <a:cs typeface="Arial"/>
              </a:rPr>
              <a:t>il prodotto più conveniente</a:t>
            </a:r>
            <a:endParaRPr lang="it-IT" sz="1400" b="1">
              <a:latin typeface="Arial"/>
              <a:cs typeface="Arial"/>
            </a:endParaRPr>
          </a:p>
        </p:txBody>
      </p:sp>
      <p:sp>
        <p:nvSpPr>
          <p:cNvPr id="479" name="text 1">
            <a:extLst>
              <a:ext uri="{FF2B5EF4-FFF2-40B4-BE49-F238E27FC236}">
                <a16:creationId xmlns:a16="http://schemas.microsoft.com/office/drawing/2014/main" id="{BB639E47-ECA9-9703-6AA4-0198D357A694}"/>
              </a:ext>
            </a:extLst>
          </p:cNvPr>
          <p:cNvSpPr txBox="1"/>
          <p:nvPr/>
        </p:nvSpPr>
        <p:spPr>
          <a:xfrm>
            <a:off x="6996668" y="2821975"/>
            <a:ext cx="718787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it-IT" sz="3600"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47</a:t>
            </a:r>
            <a:r>
              <a:rPr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%</a:t>
            </a:r>
            <a:endParaRPr sz="240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60" name="object 413">
            <a:extLst>
              <a:ext uri="{FF2B5EF4-FFF2-40B4-BE49-F238E27FC236}">
                <a16:creationId xmlns:a16="http://schemas.microsoft.com/office/drawing/2014/main" id="{5F8A10C1-B75C-5A86-B0D1-008530342BC1}"/>
              </a:ext>
            </a:extLst>
          </p:cNvPr>
          <p:cNvSpPr/>
          <p:nvPr/>
        </p:nvSpPr>
        <p:spPr>
          <a:xfrm>
            <a:off x="7748259" y="3556511"/>
            <a:ext cx="3821699" cy="776124"/>
          </a:xfrm>
          <a:custGeom>
            <a:avLst/>
            <a:gdLst/>
            <a:ahLst/>
            <a:cxnLst/>
            <a:rect l="l" t="t" r="r" b="b"/>
            <a:pathLst>
              <a:path w="2638425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2582037" y="0"/>
                </a:lnTo>
                <a:cubicBezTo>
                  <a:pt x="2613152" y="0"/>
                  <a:pt x="2638425" y="25273"/>
                  <a:pt x="2638425" y="56388"/>
                </a:cubicBezTo>
                <a:lnTo>
                  <a:pt x="2638425" y="953262"/>
                </a:lnTo>
                <a:cubicBezTo>
                  <a:pt x="2638425" y="984377"/>
                  <a:pt x="2613152" y="1009650"/>
                  <a:pt x="2582037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414">
            <a:extLst>
              <a:ext uri="{FF2B5EF4-FFF2-40B4-BE49-F238E27FC236}">
                <a16:creationId xmlns:a16="http://schemas.microsoft.com/office/drawing/2014/main" id="{5F2539A1-ADCA-BDE4-4E7E-B5CE68BF7EBF}"/>
              </a:ext>
            </a:extLst>
          </p:cNvPr>
          <p:cNvSpPr/>
          <p:nvPr/>
        </p:nvSpPr>
        <p:spPr>
          <a:xfrm>
            <a:off x="6839338" y="3556511"/>
            <a:ext cx="997577" cy="776124"/>
          </a:xfrm>
          <a:custGeom>
            <a:avLst/>
            <a:gdLst/>
            <a:ahLst/>
            <a:cxnLst/>
            <a:rect l="l" t="t" r="r" b="b"/>
            <a:pathLst>
              <a:path w="1047750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991362" y="0"/>
                </a:lnTo>
                <a:cubicBezTo>
                  <a:pt x="1022477" y="0"/>
                  <a:pt x="1047750" y="25273"/>
                  <a:pt x="1047750" y="56388"/>
                </a:cubicBezTo>
                <a:lnTo>
                  <a:pt x="1047750" y="953262"/>
                </a:lnTo>
                <a:cubicBezTo>
                  <a:pt x="1047750" y="984377"/>
                  <a:pt x="1022477" y="1009650"/>
                  <a:pt x="991362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text 1">
            <a:extLst>
              <a:ext uri="{FF2B5EF4-FFF2-40B4-BE49-F238E27FC236}">
                <a16:creationId xmlns:a16="http://schemas.microsoft.com/office/drawing/2014/main" id="{DF9C3F42-DB87-8786-0FD9-47B04815CA74}"/>
              </a:ext>
            </a:extLst>
          </p:cNvPr>
          <p:cNvSpPr txBox="1"/>
          <p:nvPr/>
        </p:nvSpPr>
        <p:spPr>
          <a:xfrm>
            <a:off x="7902523" y="3615338"/>
            <a:ext cx="3602120" cy="6694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Osservo bene lo scaffale, per vedere se ci sono </a:t>
            </a:r>
            <a:r>
              <a:rPr kumimoji="0" lang="it-IT" sz="1450" b="1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prodotti o marche alternative alla mia marca abituale in promozione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3" name="text 1">
            <a:extLst>
              <a:ext uri="{FF2B5EF4-FFF2-40B4-BE49-F238E27FC236}">
                <a16:creationId xmlns:a16="http://schemas.microsoft.com/office/drawing/2014/main" id="{11EC2DF7-9743-000C-AB42-B0E0562FA575}"/>
              </a:ext>
            </a:extLst>
          </p:cNvPr>
          <p:cNvSpPr txBox="1"/>
          <p:nvPr/>
        </p:nvSpPr>
        <p:spPr>
          <a:xfrm>
            <a:off x="7054377" y="3698209"/>
            <a:ext cx="661078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it-IT" sz="3200"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39</a:t>
            </a:r>
            <a:r>
              <a:rPr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%</a:t>
            </a:r>
            <a:endParaRPr sz="240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64" name="object 413">
            <a:extLst>
              <a:ext uri="{FF2B5EF4-FFF2-40B4-BE49-F238E27FC236}">
                <a16:creationId xmlns:a16="http://schemas.microsoft.com/office/drawing/2014/main" id="{E426881E-2FB0-AC83-9E99-A5B6C82DF5DB}"/>
              </a:ext>
            </a:extLst>
          </p:cNvPr>
          <p:cNvSpPr/>
          <p:nvPr/>
        </p:nvSpPr>
        <p:spPr>
          <a:xfrm>
            <a:off x="7748259" y="4396138"/>
            <a:ext cx="3821699" cy="776124"/>
          </a:xfrm>
          <a:custGeom>
            <a:avLst/>
            <a:gdLst/>
            <a:ahLst/>
            <a:cxnLst/>
            <a:rect l="l" t="t" r="r" b="b"/>
            <a:pathLst>
              <a:path w="2638425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2582037" y="0"/>
                </a:lnTo>
                <a:cubicBezTo>
                  <a:pt x="2613152" y="0"/>
                  <a:pt x="2638425" y="25273"/>
                  <a:pt x="2638425" y="56388"/>
                </a:cubicBezTo>
                <a:lnTo>
                  <a:pt x="2638425" y="953262"/>
                </a:lnTo>
                <a:cubicBezTo>
                  <a:pt x="2638425" y="984377"/>
                  <a:pt x="2613152" y="1009650"/>
                  <a:pt x="2582037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414">
            <a:extLst>
              <a:ext uri="{FF2B5EF4-FFF2-40B4-BE49-F238E27FC236}">
                <a16:creationId xmlns:a16="http://schemas.microsoft.com/office/drawing/2014/main" id="{0D9E4BA0-3DC2-3599-9B07-BADE90CFDD21}"/>
              </a:ext>
            </a:extLst>
          </p:cNvPr>
          <p:cNvSpPr/>
          <p:nvPr/>
        </p:nvSpPr>
        <p:spPr>
          <a:xfrm>
            <a:off x="6839338" y="4396138"/>
            <a:ext cx="997577" cy="776124"/>
          </a:xfrm>
          <a:custGeom>
            <a:avLst/>
            <a:gdLst/>
            <a:ahLst/>
            <a:cxnLst/>
            <a:rect l="l" t="t" r="r" b="b"/>
            <a:pathLst>
              <a:path w="1047750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991362" y="0"/>
                </a:lnTo>
                <a:cubicBezTo>
                  <a:pt x="1022477" y="0"/>
                  <a:pt x="1047750" y="25273"/>
                  <a:pt x="1047750" y="56388"/>
                </a:cubicBezTo>
                <a:lnTo>
                  <a:pt x="1047750" y="953262"/>
                </a:lnTo>
                <a:cubicBezTo>
                  <a:pt x="1047750" y="984377"/>
                  <a:pt x="1022477" y="1009650"/>
                  <a:pt x="991362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text 1">
            <a:extLst>
              <a:ext uri="{FF2B5EF4-FFF2-40B4-BE49-F238E27FC236}">
                <a16:creationId xmlns:a16="http://schemas.microsoft.com/office/drawing/2014/main" id="{B150D4F9-F895-07E0-F82F-5CAFF3E601A7}"/>
              </a:ext>
            </a:extLst>
          </p:cNvPr>
          <p:cNvSpPr txBox="1"/>
          <p:nvPr/>
        </p:nvSpPr>
        <p:spPr>
          <a:xfrm>
            <a:off x="7902523" y="4544003"/>
            <a:ext cx="360212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Solitamente scelgo la mia </a:t>
            </a:r>
            <a:r>
              <a:rPr kumimoji="0" lang="it-IT" sz="1450" b="1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marca abituale </a:t>
            </a:r>
            <a:r>
              <a:rPr kumimoji="0" lang="it-IT" sz="145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senza soffermarmi troppo sul resto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7" name="text 1">
            <a:extLst>
              <a:ext uri="{FF2B5EF4-FFF2-40B4-BE49-F238E27FC236}">
                <a16:creationId xmlns:a16="http://schemas.microsoft.com/office/drawing/2014/main" id="{B8218E5A-4353-26E7-9E78-F00D8F1E84E1}"/>
              </a:ext>
            </a:extLst>
          </p:cNvPr>
          <p:cNvSpPr txBox="1"/>
          <p:nvPr/>
        </p:nvSpPr>
        <p:spPr>
          <a:xfrm>
            <a:off x="7071273" y="4608208"/>
            <a:ext cx="54886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it-IT" sz="2400"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11</a:t>
            </a:r>
            <a:r>
              <a:rPr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%</a:t>
            </a:r>
            <a:endParaRPr sz="240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68" name="object 413">
            <a:extLst>
              <a:ext uri="{FF2B5EF4-FFF2-40B4-BE49-F238E27FC236}">
                <a16:creationId xmlns:a16="http://schemas.microsoft.com/office/drawing/2014/main" id="{A0B50223-A368-6E17-BBB9-8AB9F62D805B}"/>
              </a:ext>
            </a:extLst>
          </p:cNvPr>
          <p:cNvSpPr/>
          <p:nvPr/>
        </p:nvSpPr>
        <p:spPr>
          <a:xfrm>
            <a:off x="7748259" y="5245170"/>
            <a:ext cx="3821699" cy="776124"/>
          </a:xfrm>
          <a:custGeom>
            <a:avLst/>
            <a:gdLst/>
            <a:ahLst/>
            <a:cxnLst/>
            <a:rect l="l" t="t" r="r" b="b"/>
            <a:pathLst>
              <a:path w="2638425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2582037" y="0"/>
                </a:lnTo>
                <a:cubicBezTo>
                  <a:pt x="2613152" y="0"/>
                  <a:pt x="2638425" y="25273"/>
                  <a:pt x="2638425" y="56388"/>
                </a:cubicBezTo>
                <a:lnTo>
                  <a:pt x="2638425" y="953262"/>
                </a:lnTo>
                <a:cubicBezTo>
                  <a:pt x="2638425" y="984377"/>
                  <a:pt x="2613152" y="1009650"/>
                  <a:pt x="2582037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414">
            <a:extLst>
              <a:ext uri="{FF2B5EF4-FFF2-40B4-BE49-F238E27FC236}">
                <a16:creationId xmlns:a16="http://schemas.microsoft.com/office/drawing/2014/main" id="{237CBE4F-3C7C-FF3F-6870-E4F9512682C7}"/>
              </a:ext>
            </a:extLst>
          </p:cNvPr>
          <p:cNvSpPr/>
          <p:nvPr/>
        </p:nvSpPr>
        <p:spPr>
          <a:xfrm>
            <a:off x="6839338" y="5245170"/>
            <a:ext cx="997577" cy="776124"/>
          </a:xfrm>
          <a:custGeom>
            <a:avLst/>
            <a:gdLst/>
            <a:ahLst/>
            <a:cxnLst/>
            <a:rect l="l" t="t" r="r" b="b"/>
            <a:pathLst>
              <a:path w="1047750" h="1009650">
                <a:moveTo>
                  <a:pt x="0" y="56388"/>
                </a:moveTo>
                <a:cubicBezTo>
                  <a:pt x="0" y="25273"/>
                  <a:pt x="25273" y="0"/>
                  <a:pt x="56388" y="0"/>
                </a:cubicBezTo>
                <a:lnTo>
                  <a:pt x="991362" y="0"/>
                </a:lnTo>
                <a:cubicBezTo>
                  <a:pt x="1022477" y="0"/>
                  <a:pt x="1047750" y="25273"/>
                  <a:pt x="1047750" y="56388"/>
                </a:cubicBezTo>
                <a:lnTo>
                  <a:pt x="1047750" y="953262"/>
                </a:lnTo>
                <a:cubicBezTo>
                  <a:pt x="1047750" y="984377"/>
                  <a:pt x="1022477" y="1009650"/>
                  <a:pt x="991362" y="1009650"/>
                </a:cubicBezTo>
                <a:lnTo>
                  <a:pt x="56388" y="1009650"/>
                </a:lnTo>
                <a:cubicBezTo>
                  <a:pt x="25273" y="1009650"/>
                  <a:pt x="0" y="984377"/>
                  <a:pt x="0" y="95326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text 1">
            <a:extLst>
              <a:ext uri="{FF2B5EF4-FFF2-40B4-BE49-F238E27FC236}">
                <a16:creationId xmlns:a16="http://schemas.microsoft.com/office/drawing/2014/main" id="{B640D304-86C9-912F-6022-6319E5242346}"/>
              </a:ext>
            </a:extLst>
          </p:cNvPr>
          <p:cNvSpPr txBox="1"/>
          <p:nvPr/>
        </p:nvSpPr>
        <p:spPr>
          <a:xfrm>
            <a:off x="7902523" y="5418768"/>
            <a:ext cx="360212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0" b="1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Prendo il primo prodotto </a:t>
            </a:r>
            <a:r>
              <a:rPr kumimoji="0" lang="it-IT" sz="145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 cattura la mia attenzione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5" name="text 1">
            <a:extLst>
              <a:ext uri="{FF2B5EF4-FFF2-40B4-BE49-F238E27FC236}">
                <a16:creationId xmlns:a16="http://schemas.microsoft.com/office/drawing/2014/main" id="{09BA62F4-F36F-FDEB-2489-9C8F744681E8}"/>
              </a:ext>
            </a:extLst>
          </p:cNvPr>
          <p:cNvSpPr txBox="1"/>
          <p:nvPr/>
        </p:nvSpPr>
        <p:spPr>
          <a:xfrm>
            <a:off x="7188350" y="5457240"/>
            <a:ext cx="345607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it-IT" sz="2000"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3</a:t>
            </a:r>
            <a:r>
              <a:rPr b="1" spc="10">
                <a:solidFill>
                  <a:srgbClr val="003399"/>
                </a:solidFill>
                <a:latin typeface="Century Gothic" panose="020B0502020202020204" pitchFamily="34" charset="0"/>
                <a:cs typeface="Arial"/>
              </a:rPr>
              <a:t>%</a:t>
            </a:r>
            <a:endParaRPr sz="240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5" name="object 94">
            <a:extLst>
              <a:ext uri="{FF2B5EF4-FFF2-40B4-BE49-F238E27FC236}">
                <a16:creationId xmlns:a16="http://schemas.microsoft.com/office/drawing/2014/main" id="{2F5DE8BF-ECA3-7C89-8BCF-962D20CCC038}"/>
              </a:ext>
            </a:extLst>
          </p:cNvPr>
          <p:cNvSpPr/>
          <p:nvPr/>
        </p:nvSpPr>
        <p:spPr>
          <a:xfrm flipV="1">
            <a:off x="2065326" y="4744282"/>
            <a:ext cx="2259104" cy="45719"/>
          </a:xfrm>
          <a:custGeom>
            <a:avLst/>
            <a:gdLst/>
            <a:ahLst/>
            <a:cxnLst/>
            <a:rect l="l" t="t" r="r" b="b"/>
            <a:pathLst>
              <a:path w="3343465" h="6350">
                <a:moveTo>
                  <a:pt x="3175" y="3175"/>
                </a:moveTo>
                <a:lnTo>
                  <a:pt x="3340291" y="3175"/>
                </a:lnTo>
              </a:path>
            </a:pathLst>
          </a:custGeom>
          <a:ln w="6350">
            <a:solidFill>
              <a:srgbClr val="4BFFA7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7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BCA7714E-68E4-75D7-AF20-20FBCD392BF2}"/>
              </a:ext>
            </a:extLst>
          </p:cNvPr>
          <p:cNvSpPr txBox="1"/>
          <p:nvPr/>
        </p:nvSpPr>
        <p:spPr>
          <a:xfrm>
            <a:off x="410693" y="144641"/>
            <a:ext cx="1136904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spc="-3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...ma n</a:t>
            </a:r>
            <a:r>
              <a:rPr kumimoji="0" lang="it-IT" sz="28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el cambiare la marca abituale alla ricerca della promozione il consumatore non scende a compromessi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88490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Ora immagina il punto vendita ideale in cui ti piacerebbe fare la spesa di generi alimentari e prodotti per la casa nei prossimi 6 mesi.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Pensando all’assortimento quali caratteristiche dovrebbe avere per poterti soddisfare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47780B-35C8-4C7E-7BAB-C2BB9270ED2F}"/>
              </a:ext>
            </a:extLst>
          </p:cNvPr>
          <p:cNvGraphicFramePr>
            <a:graphicFrameLocks noGrp="1"/>
          </p:cNvGraphicFramePr>
          <p:nvPr/>
        </p:nvGraphicFramePr>
        <p:xfrm>
          <a:off x="1508750" y="1705307"/>
          <a:ext cx="4860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000">
                  <a:extLst>
                    <a:ext uri="{9D8B030D-6E8A-4147-A177-3AD203B41FA5}">
                      <a16:colId xmlns:a16="http://schemas.microsoft.com/office/drawing/2014/main" val="2222263703"/>
                    </a:ext>
                  </a:extLst>
                </a:gridCol>
              </a:tblGrid>
              <a:tr h="1043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47</a:t>
                      </a:r>
                      <a:r>
                        <a:rPr lang="en-US" sz="28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acquista in promozione se la marca piace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667221"/>
                  </a:ext>
                </a:extLst>
              </a:tr>
              <a:tr h="1043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US" sz="28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acquista marche diverse se in promozione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220528"/>
                  </a:ext>
                </a:extLst>
              </a:tr>
              <a:tr h="1043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US" sz="28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raramente cambia la marca abituale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371021"/>
                  </a:ext>
                </a:extLst>
              </a:tr>
            </a:tbl>
          </a:graphicData>
        </a:graphic>
      </p:graphicFrame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5C0F6CD-CFAE-97DC-240D-6460079E93B1}"/>
              </a:ext>
            </a:extLst>
          </p:cNvPr>
          <p:cNvSpPr txBox="1">
            <a:spLocks/>
          </p:cNvSpPr>
          <p:nvPr/>
        </p:nvSpPr>
        <p:spPr>
          <a:xfrm>
            <a:off x="7877500" y="3465440"/>
            <a:ext cx="4101807" cy="353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286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22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1pPr>
            <a:lvl2pPr marL="230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8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2pPr>
            <a:lvl3pPr marL="230400" indent="-22860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6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3pPr>
            <a:lvl4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3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4pPr>
            <a:lvl5pPr marL="230400" indent="-2286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0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marR="0" lvl="3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-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3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zzi, dal caro energia &quot;effetto valanga&quot; su spesa degli italiani">
            <a:extLst>
              <a:ext uri="{FF2B5EF4-FFF2-40B4-BE49-F238E27FC236}">
                <a16:creationId xmlns:a16="http://schemas.microsoft.com/office/drawing/2014/main" id="{EB1267E9-966A-FFA7-246E-4CF5F02FA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BCA7714E-68E4-75D7-AF20-20FBCD392BF2}"/>
              </a:ext>
            </a:extLst>
          </p:cNvPr>
          <p:cNvSpPr txBox="1"/>
          <p:nvPr/>
        </p:nvSpPr>
        <p:spPr>
          <a:xfrm>
            <a:off x="1753984" y="152876"/>
            <a:ext cx="1043801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Le private labels assumono il ruolo di protagoniste nel carrello dei consumatori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92845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Q23: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Nel complesso, rispetto a 2 anni fa, diresti che i tuoi acquisti di prodotti </a:t>
            </a: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della marca del supermercato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sono ..?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Q24: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In quale o quali delle seguenti categorie la tua scelta ricade sul prodotto </a:t>
            </a: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della marca del supermercato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?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F4752B2-51A2-C8A8-9241-71046875C37D}"/>
              </a:ext>
            </a:extLst>
          </p:cNvPr>
          <p:cNvGraphicFramePr/>
          <p:nvPr/>
        </p:nvGraphicFramePr>
        <p:xfrm>
          <a:off x="8542241" y="2343149"/>
          <a:ext cx="3688997" cy="4188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95F83B1-8EFA-2162-A68C-36D03747AE3C}"/>
              </a:ext>
            </a:extLst>
          </p:cNvPr>
          <p:cNvGraphicFramePr>
            <a:graphicFrameLocks noGrp="1"/>
          </p:cNvGraphicFramePr>
          <p:nvPr/>
        </p:nvGraphicFramePr>
        <p:xfrm>
          <a:off x="5542698" y="2471191"/>
          <a:ext cx="3084194" cy="3903520"/>
        </p:xfrm>
        <a:graphic>
          <a:graphicData uri="http://schemas.openxmlformats.org/drawingml/2006/table">
            <a:tbl>
              <a:tblPr/>
              <a:tblGrid>
                <a:gridCol w="3084194">
                  <a:extLst>
                    <a:ext uri="{9D8B030D-6E8A-4147-A177-3AD203B41FA5}">
                      <a16:colId xmlns:a16="http://schemas.microsoft.com/office/drawing/2014/main" val="3846958128"/>
                    </a:ext>
                  </a:extLst>
                </a:gridCol>
              </a:tblGrid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Pasta, riso, biscotti, merendine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33920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surgelati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662557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pulizia casa/bucato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913197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da forno (pane, focaccia)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51018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Frutta e verdura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938688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Latticini, formaggi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48292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Carne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668586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l’igiene personale, cosmetici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534818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Salumi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089329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Tè/caffé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287919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Piatti pronti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845928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Bevande analcoliche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980210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animali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513436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Alcolici (birra, vino)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684907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l’infanzia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538038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Altro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383074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98B2626D-0632-D8A0-E024-F5E5B00E78E8}"/>
              </a:ext>
            </a:extLst>
          </p:cNvPr>
          <p:cNvGrpSpPr/>
          <p:nvPr/>
        </p:nvGrpSpPr>
        <p:grpSpPr>
          <a:xfrm>
            <a:off x="4976949" y="1733219"/>
            <a:ext cx="6718468" cy="588192"/>
            <a:chOff x="761510" y="4154718"/>
            <a:chExt cx="6718468" cy="58819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F1E6F4A-C0B8-C23E-4D0A-DB95DA0629BA}"/>
                </a:ext>
              </a:extLst>
            </p:cNvPr>
            <p:cNvSpPr/>
            <p:nvPr/>
          </p:nvSpPr>
          <p:spPr>
            <a:xfrm>
              <a:off x="761510" y="4154718"/>
              <a:ext cx="588192" cy="588192"/>
            </a:xfrm>
            <a:prstGeom prst="ellipse">
              <a:avLst/>
            </a:prstGeom>
            <a:solidFill>
              <a:srgbClr val="A7EA5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552FC1-774D-C3D1-EE50-19C122DB9F39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 tua scelta va a 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F848B6-D11C-789B-78CA-8A1D55F5E42F}"/>
              </a:ext>
            </a:extLst>
          </p:cNvPr>
          <p:cNvSpPr txBox="1"/>
          <p:nvPr/>
        </p:nvSpPr>
        <p:spPr>
          <a:xfrm>
            <a:off x="5586549" y="2175321"/>
            <a:ext cx="66054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ACQUISTANO MARCHE DEL SUPERMERCATO n.1000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89DECE9-D17C-14A8-4C79-9F0CEDCF02DD}"/>
              </a:ext>
            </a:extLst>
          </p:cNvPr>
          <p:cNvSpPr txBox="1">
            <a:spLocks/>
          </p:cNvSpPr>
          <p:nvPr/>
        </p:nvSpPr>
        <p:spPr>
          <a:xfrm>
            <a:off x="822960" y="2709494"/>
            <a:ext cx="3688997" cy="1439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286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7"/>
              </a:buBlip>
              <a:defRPr sz="22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1pPr>
            <a:lvl2pPr marL="230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7"/>
              </a:buBlip>
              <a:defRPr sz="18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2pPr>
            <a:lvl3pPr marL="230400" indent="-22860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7"/>
              </a:buBlip>
              <a:defRPr sz="16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3pPr>
            <a:lvl4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7"/>
              </a:buBlip>
              <a:defRPr sz="13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4pPr>
            <a:lvl5pPr marL="230400" indent="-2286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7"/>
              </a:buBlip>
              <a:defRPr sz="10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dei consumatori ha aumentato l’acquisto dei prodotti del supermercato rispetto a 2 anni fa</a:t>
            </a:r>
            <a:endParaRPr kumimoji="0" lang="it-IT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08D894D-BAC5-5831-3BE7-670DD49EB4E8}"/>
              </a:ext>
            </a:extLst>
          </p:cNvPr>
          <p:cNvSpPr txBox="1">
            <a:spLocks/>
          </p:cNvSpPr>
          <p:nvPr/>
        </p:nvSpPr>
        <p:spPr>
          <a:xfrm>
            <a:off x="843055" y="1733219"/>
            <a:ext cx="3026382" cy="760005"/>
          </a:xfrm>
          <a:prstGeom prst="rect">
            <a:avLst/>
          </a:prstGeom>
          <a:noFill/>
        </p:spPr>
        <p:txBody>
          <a:bodyPr vert="horz" wrap="square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58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%</a:t>
            </a:r>
            <a:endParaRPr kumimoji="0" lang="en-GB" sz="8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76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bject 47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0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7220"/>
            <a:ext cx="12192000" cy="8092440"/>
          </a:xfrm>
          <a:prstGeom prst="rect">
            <a:avLst/>
          </a:prstGeom>
        </p:spPr>
      </p:pic>
      <p:pic>
        <p:nvPicPr>
          <p:cNvPr id="271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27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73" name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EFF355BE-10B0-BABA-C17A-CB1AF9694533}"/>
              </a:ext>
            </a:extLst>
          </p:cNvPr>
          <p:cNvSpPr txBox="1"/>
          <p:nvPr/>
        </p:nvSpPr>
        <p:spPr>
          <a:xfrm>
            <a:off x="1709178" y="175350"/>
            <a:ext cx="1007134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La diversificazione dei punti vendita rientra tra le azioni più battute per contrastare l’aumento dei prezzi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331F6-9DB4-CAEA-0C2F-F7F2AE76637C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EB2AE9-9101-35E7-F534-009D04318637}"/>
              </a:ext>
            </a:extLst>
          </p:cNvPr>
          <p:cNvSpPr txBox="1"/>
          <p:nvPr/>
        </p:nvSpPr>
        <p:spPr>
          <a:xfrm>
            <a:off x="3810000" y="6473001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Q6: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Pensando a dove fai la spesa, il tuo modo di fare la spesa è cambiato negli ultimi 2 anni?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Q7: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Sempre pensando a dove fai la spesa, come è cambiato il tuo modo di fare la spesa negli ultimi 2 anni...?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C5CE0FB-0021-5BB7-10DF-EAEEE3C1C725}"/>
              </a:ext>
            </a:extLst>
          </p:cNvPr>
          <p:cNvGrpSpPr/>
          <p:nvPr/>
        </p:nvGrpSpPr>
        <p:grpSpPr>
          <a:xfrm>
            <a:off x="1345962" y="1073289"/>
            <a:ext cx="2013804" cy="2288445"/>
            <a:chOff x="4806874" y="1903388"/>
            <a:chExt cx="1705375" cy="1937953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334361F5-0144-699F-EDAB-D4F9EBAA9EEB}"/>
                </a:ext>
              </a:extLst>
            </p:cNvPr>
            <p:cNvGraphicFramePr/>
            <p:nvPr/>
          </p:nvGraphicFramePr>
          <p:xfrm>
            <a:off x="4806874" y="1903388"/>
            <a:ext cx="1705375" cy="19379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3EB618-7B69-F49F-7B30-69E084CBC296}"/>
                </a:ext>
              </a:extLst>
            </p:cNvPr>
            <p:cNvSpPr/>
            <p:nvPr/>
          </p:nvSpPr>
          <p:spPr>
            <a:xfrm>
              <a:off x="5114462" y="2417727"/>
              <a:ext cx="1128347" cy="860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59</a:t>
              </a:r>
              <a:r>
                <a:rPr kumimoji="0" lang="en-US" sz="6000" b="0" i="0" u="none" strike="noStrike" kern="1200" cap="none" spc="-30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%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675F20E-1357-7619-BCC7-3C1DB09BD608}"/>
              </a:ext>
            </a:extLst>
          </p:cNvPr>
          <p:cNvSpPr/>
          <p:nvPr/>
        </p:nvSpPr>
        <p:spPr>
          <a:xfrm>
            <a:off x="729877" y="3238069"/>
            <a:ext cx="3311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</a:t>
            </a:r>
            <a:r>
              <a:rPr kumimoji="0" lang="it-IT" sz="2400" b="1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cambiato</a:t>
            </a:r>
            <a:r>
              <a:rPr kumimoji="0" lang="it-IT" sz="24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il modo di fare la spesa negli ultimi 2 anni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17F4D73-E8D6-DB62-F7AA-28997F91870D}"/>
              </a:ext>
            </a:extLst>
          </p:cNvPr>
          <p:cNvGrpSpPr/>
          <p:nvPr/>
        </p:nvGrpSpPr>
        <p:grpSpPr>
          <a:xfrm>
            <a:off x="4568884" y="1655870"/>
            <a:ext cx="6718468" cy="588192"/>
            <a:chOff x="761510" y="4154718"/>
            <a:chExt cx="6718468" cy="588192"/>
          </a:xfrm>
        </p:grpSpPr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203092DD-8ACF-2723-E384-0D4937CEE813}"/>
                </a:ext>
              </a:extLst>
            </p:cNvPr>
            <p:cNvSpPr/>
            <p:nvPr/>
          </p:nvSpPr>
          <p:spPr>
            <a:xfrm>
              <a:off x="761510" y="4154718"/>
              <a:ext cx="588192" cy="588192"/>
            </a:xfrm>
            <a:prstGeom prst="ellipse">
              <a:avLst/>
            </a:prstGeom>
            <a:solidFill>
              <a:srgbClr val="5ACA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30ECD9B0-0049-40AF-D21E-297DFBDF8810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che </a:t>
              </a:r>
              <a:r>
                <a:rPr kumimoji="0" lang="it-IT" sz="2000" b="1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modo</a:t>
              </a: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55" name="Table 454">
            <a:extLst>
              <a:ext uri="{FF2B5EF4-FFF2-40B4-BE49-F238E27FC236}">
                <a16:creationId xmlns:a16="http://schemas.microsoft.com/office/drawing/2014/main" id="{4B68FCA4-0DB2-59E7-30A2-560777477031}"/>
              </a:ext>
            </a:extLst>
          </p:cNvPr>
          <p:cNvGraphicFramePr>
            <a:graphicFrameLocks noGrp="1"/>
          </p:cNvGraphicFramePr>
          <p:nvPr/>
        </p:nvGraphicFramePr>
        <p:xfrm>
          <a:off x="5562827" y="2318041"/>
          <a:ext cx="6019800" cy="3613204"/>
        </p:xfrm>
        <a:graphic>
          <a:graphicData uri="http://schemas.openxmlformats.org/drawingml/2006/table">
            <a:tbl>
              <a:tblPr/>
              <a:tblGrid>
                <a:gridCol w="5133975">
                  <a:extLst>
                    <a:ext uri="{9D8B030D-6E8A-4147-A177-3AD203B41FA5}">
                      <a16:colId xmlns:a16="http://schemas.microsoft.com/office/drawing/2014/main" val="384695812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788348294"/>
                    </a:ext>
                  </a:extLst>
                </a:gridCol>
              </a:tblGrid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Mentre prima avevo un solo supermercato di fiducia, oggi </a:t>
                      </a:r>
                      <a:r>
                        <a:rPr lang="it-IT" sz="14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faccio la spesa in più supermercati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3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en-GB" sz="1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32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33920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Mentre prima acquistavo prevalentemente al supermercato, oggi </a:t>
                      </a:r>
                      <a:r>
                        <a:rPr lang="it-IT" sz="14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acquisto anche al discount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3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en-GB" sz="1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32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913197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Oggi </a:t>
                      </a:r>
                      <a:r>
                        <a:rPr lang="it-IT" sz="14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diversifico</a:t>
                      </a:r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la mia spesa tra supermercato e piccoli negozi (verduriere, macellaio)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GB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51018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Faccio la spesa nello stesso punto vendita di fiducia, ma scelgo prodotti diversi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en-GB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938688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Ho cominciato a comprare online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en-GB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48292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Ho cambiato supermercato/discount di fiducia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en-GB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668586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Compro più spesso online rispetto a prima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GB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GB" sz="20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534818"/>
                  </a:ext>
                </a:extLst>
              </a:tr>
            </a:tbl>
          </a:graphicData>
        </a:graphic>
      </p:graphicFrame>
      <p:sp>
        <p:nvSpPr>
          <p:cNvPr id="457" name="Circle: Hollow 456">
            <a:extLst>
              <a:ext uri="{FF2B5EF4-FFF2-40B4-BE49-F238E27FC236}">
                <a16:creationId xmlns:a16="http://schemas.microsoft.com/office/drawing/2014/main" id="{114A9910-8F63-BA70-D919-2443D82C99C0}"/>
              </a:ext>
            </a:extLst>
          </p:cNvPr>
          <p:cNvSpPr/>
          <p:nvPr/>
        </p:nvSpPr>
        <p:spPr>
          <a:xfrm>
            <a:off x="5254825" y="250003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0" name="Circle: Hollow 459">
            <a:extLst>
              <a:ext uri="{FF2B5EF4-FFF2-40B4-BE49-F238E27FC236}">
                <a16:creationId xmlns:a16="http://schemas.microsoft.com/office/drawing/2014/main" id="{29178D38-762D-096C-C21A-64871222D662}"/>
              </a:ext>
            </a:extLst>
          </p:cNvPr>
          <p:cNvSpPr/>
          <p:nvPr/>
        </p:nvSpPr>
        <p:spPr>
          <a:xfrm>
            <a:off x="5254825" y="302043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1" name="Circle: Hollow 460">
            <a:extLst>
              <a:ext uri="{FF2B5EF4-FFF2-40B4-BE49-F238E27FC236}">
                <a16:creationId xmlns:a16="http://schemas.microsoft.com/office/drawing/2014/main" id="{B8D9162C-84B4-BBA8-5DB8-B02057D1A914}"/>
              </a:ext>
            </a:extLst>
          </p:cNvPr>
          <p:cNvSpPr/>
          <p:nvPr/>
        </p:nvSpPr>
        <p:spPr>
          <a:xfrm>
            <a:off x="5254825" y="354083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2" name="Circle: Hollow 461">
            <a:extLst>
              <a:ext uri="{FF2B5EF4-FFF2-40B4-BE49-F238E27FC236}">
                <a16:creationId xmlns:a16="http://schemas.microsoft.com/office/drawing/2014/main" id="{5101522B-9C81-1A61-E958-705AA7406524}"/>
              </a:ext>
            </a:extLst>
          </p:cNvPr>
          <p:cNvSpPr/>
          <p:nvPr/>
        </p:nvSpPr>
        <p:spPr>
          <a:xfrm>
            <a:off x="5254825" y="406123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3" name="Circle: Hollow 462">
            <a:extLst>
              <a:ext uri="{FF2B5EF4-FFF2-40B4-BE49-F238E27FC236}">
                <a16:creationId xmlns:a16="http://schemas.microsoft.com/office/drawing/2014/main" id="{DC5DA7A3-FEC2-70CC-A1AD-DB31F3A8CAEB}"/>
              </a:ext>
            </a:extLst>
          </p:cNvPr>
          <p:cNvSpPr/>
          <p:nvPr/>
        </p:nvSpPr>
        <p:spPr>
          <a:xfrm>
            <a:off x="5254825" y="458163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4" name="Circle: Hollow 463">
            <a:extLst>
              <a:ext uri="{FF2B5EF4-FFF2-40B4-BE49-F238E27FC236}">
                <a16:creationId xmlns:a16="http://schemas.microsoft.com/office/drawing/2014/main" id="{1BC509E0-935F-0219-1325-909A612F9EC7}"/>
              </a:ext>
            </a:extLst>
          </p:cNvPr>
          <p:cNvSpPr/>
          <p:nvPr/>
        </p:nvSpPr>
        <p:spPr>
          <a:xfrm>
            <a:off x="5254825" y="510203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5" name="Circle: Hollow 464">
            <a:extLst>
              <a:ext uri="{FF2B5EF4-FFF2-40B4-BE49-F238E27FC236}">
                <a16:creationId xmlns:a16="http://schemas.microsoft.com/office/drawing/2014/main" id="{3F5136C5-3CE8-D25B-EB1E-5059F389A9C8}"/>
              </a:ext>
            </a:extLst>
          </p:cNvPr>
          <p:cNvSpPr/>
          <p:nvPr/>
        </p:nvSpPr>
        <p:spPr>
          <a:xfrm>
            <a:off x="5254825" y="5622440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A977BD-83A6-95FF-D1BA-8E3EB930C172}"/>
              </a:ext>
            </a:extLst>
          </p:cNvPr>
          <p:cNvSpPr txBox="1"/>
          <p:nvPr/>
        </p:nvSpPr>
        <p:spPr>
          <a:xfrm>
            <a:off x="5181283" y="2109373"/>
            <a:ext cx="6801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(n.616)</a:t>
            </a:r>
            <a:endParaRPr kumimoji="0" lang="it-IT" sz="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object 39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7999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2F6F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683637" y="277418"/>
            <a:ext cx="821852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Nel prossimo futuro promozionalità e offerte rimarranno un punto fermo, ma non a discapito della qualità...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pic>
        <p:nvPicPr>
          <p:cNvPr id="249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B2E67EB8-F888-49F9-4C51-67CA52CC7D6C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908CACB9-6736-D716-CE20-0FC871868522}"/>
              </a:ext>
            </a:extLst>
          </p:cNvPr>
          <p:cNvSpPr txBox="1"/>
          <p:nvPr/>
        </p:nvSpPr>
        <p:spPr>
          <a:xfrm>
            <a:off x="3810000" y="6473001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Q11: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Pensando ai prossimi 6 mesi, quali sono i fattori più importanti che prenderai in considerazione nell’acquisto di generi alimentari e prodotti per la casa? Seleziona solo i 3 più importanti </a:t>
            </a:r>
          </a:p>
        </p:txBody>
      </p: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9CE19768-1B03-B0C8-8BA1-4891414D268F}"/>
              </a:ext>
            </a:extLst>
          </p:cNvPr>
          <p:cNvGrpSpPr/>
          <p:nvPr/>
        </p:nvGrpSpPr>
        <p:grpSpPr>
          <a:xfrm>
            <a:off x="3239903" y="1221925"/>
            <a:ext cx="3101008" cy="1714083"/>
            <a:chOff x="3270085" y="981492"/>
            <a:chExt cx="3101008" cy="1714083"/>
          </a:xfrm>
        </p:grpSpPr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D1F12C8A-B40A-623A-7B8B-10A18FC35CAA}"/>
                </a:ext>
              </a:extLst>
            </p:cNvPr>
            <p:cNvGrpSpPr/>
            <p:nvPr/>
          </p:nvGrpSpPr>
          <p:grpSpPr>
            <a:xfrm>
              <a:off x="4161197" y="981492"/>
              <a:ext cx="2209896" cy="1714083"/>
              <a:chOff x="3902430" y="1295816"/>
              <a:chExt cx="3016444" cy="2339673"/>
            </a:xfrm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F688B29-08E2-37DC-0C9A-C68CEBDF6DB2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rgbClr val="81D31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CEF5795-FDAD-490C-3888-4BBDEDFDCD02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E7B6D0D6-15BD-2580-FA2C-B1440556501F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25" name="Isosceles Triangle 424">
                <a:extLst>
                  <a:ext uri="{FF2B5EF4-FFF2-40B4-BE49-F238E27FC236}">
                    <a16:creationId xmlns:a16="http://schemas.microsoft.com/office/drawing/2014/main" id="{83E606B6-A5D4-8B48-2DEE-C526A08D7198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2153437A-F641-2134-1DAF-F7491CCBE9E5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67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EEB42D86-FA70-C8F6-E340-40790E2104F6}"/>
                </a:ext>
              </a:extLst>
            </p:cNvPr>
            <p:cNvSpPr txBox="1"/>
            <p:nvPr/>
          </p:nvSpPr>
          <p:spPr>
            <a:xfrm>
              <a:off x="3270085" y="1612348"/>
              <a:ext cx="1474023" cy="5253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Promozioni/</a:t>
              </a:r>
              <a:b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Offerte </a:t>
              </a:r>
            </a:p>
          </p:txBody>
        </p:sp>
      </p:grp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ADD8045-A4D5-B745-9DC0-3E5E000E75B3}"/>
              </a:ext>
            </a:extLst>
          </p:cNvPr>
          <p:cNvGrpSpPr/>
          <p:nvPr/>
        </p:nvGrpSpPr>
        <p:grpSpPr>
          <a:xfrm>
            <a:off x="5941521" y="1170221"/>
            <a:ext cx="3026782" cy="1714083"/>
            <a:chOff x="6016789" y="929788"/>
            <a:chExt cx="3026782" cy="1714083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572C8088-2857-CBC3-BDC2-A1CC97BDED43}"/>
                </a:ext>
              </a:extLst>
            </p:cNvPr>
            <p:cNvGrpSpPr/>
            <p:nvPr/>
          </p:nvGrpSpPr>
          <p:grpSpPr>
            <a:xfrm>
              <a:off x="6833675" y="929788"/>
              <a:ext cx="2209896" cy="1714083"/>
              <a:chOff x="3902430" y="1295816"/>
              <a:chExt cx="3016444" cy="2339673"/>
            </a:xfrm>
          </p:grpSpPr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099D88B0-0810-350E-2021-09037511527C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rgbClr val="5ACA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726FA05E-0892-AC93-A829-DA9CBF61E526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9A671459-C48B-4BD8-133E-A16A4D6AC817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52" name="Isosceles Triangle 451">
                <a:extLst>
                  <a:ext uri="{FF2B5EF4-FFF2-40B4-BE49-F238E27FC236}">
                    <a16:creationId xmlns:a16="http://schemas.microsoft.com/office/drawing/2014/main" id="{3AC68935-D4C9-5C28-C30D-1F7A05F4E36B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453" name="TextBox 452">
                <a:extLst>
                  <a:ext uri="{FF2B5EF4-FFF2-40B4-BE49-F238E27FC236}">
                    <a16:creationId xmlns:a16="http://schemas.microsoft.com/office/drawing/2014/main" id="{05697470-E543-292B-E195-63A32885E6CE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64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3" name="TextBox 1102">
              <a:extLst>
                <a:ext uri="{FF2B5EF4-FFF2-40B4-BE49-F238E27FC236}">
                  <a16:creationId xmlns:a16="http://schemas.microsoft.com/office/drawing/2014/main" id="{FB7D098D-32B0-591B-5E13-3A215884550E}"/>
                </a:ext>
              </a:extLst>
            </p:cNvPr>
            <p:cNvSpPr txBox="1"/>
            <p:nvPr/>
          </p:nvSpPr>
          <p:spPr>
            <a:xfrm>
              <a:off x="6016789" y="1579196"/>
              <a:ext cx="1474023" cy="46248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Prezzo</a:t>
              </a: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17F129E3-BE6C-7BFB-5F2F-E564B47D5E48}"/>
              </a:ext>
            </a:extLst>
          </p:cNvPr>
          <p:cNvGrpSpPr/>
          <p:nvPr/>
        </p:nvGrpSpPr>
        <p:grpSpPr>
          <a:xfrm>
            <a:off x="8875380" y="1170221"/>
            <a:ext cx="3026782" cy="1714083"/>
            <a:chOff x="6016789" y="929788"/>
            <a:chExt cx="3026782" cy="1714083"/>
          </a:xfrm>
        </p:grpSpPr>
        <p:grpSp>
          <p:nvGrpSpPr>
            <p:cNvPr id="1110" name="Group 1109">
              <a:extLst>
                <a:ext uri="{FF2B5EF4-FFF2-40B4-BE49-F238E27FC236}">
                  <a16:creationId xmlns:a16="http://schemas.microsoft.com/office/drawing/2014/main" id="{F27DA3DE-A449-3E7F-76D2-503955F5BD0B}"/>
                </a:ext>
              </a:extLst>
            </p:cNvPr>
            <p:cNvGrpSpPr/>
            <p:nvPr/>
          </p:nvGrpSpPr>
          <p:grpSpPr>
            <a:xfrm>
              <a:off x="6833675" y="929788"/>
              <a:ext cx="2209896" cy="1714083"/>
              <a:chOff x="3902430" y="1295816"/>
              <a:chExt cx="3016444" cy="2339673"/>
            </a:xfrm>
          </p:grpSpPr>
          <p:sp>
            <p:nvSpPr>
              <p:cNvPr id="1112" name="Oval 1111">
                <a:extLst>
                  <a:ext uri="{FF2B5EF4-FFF2-40B4-BE49-F238E27FC236}">
                    <a16:creationId xmlns:a16="http://schemas.microsoft.com/office/drawing/2014/main" id="{EDF007F9-21AC-49EB-1832-1D86FA772E31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rgbClr val="F7C4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5645BD00-B12F-5AFD-D379-7B455087CF53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BFA30E2D-CAE2-E0B9-830D-0BC9D65A564D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15" name="Isosceles Triangle 1114">
                <a:extLst>
                  <a:ext uri="{FF2B5EF4-FFF2-40B4-BE49-F238E27FC236}">
                    <a16:creationId xmlns:a16="http://schemas.microsoft.com/office/drawing/2014/main" id="{B1EEFDCD-CA28-3D69-AB31-5CEFF473F9BA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16" name="TextBox 1115">
                <a:extLst>
                  <a:ext uri="{FF2B5EF4-FFF2-40B4-BE49-F238E27FC236}">
                    <a16:creationId xmlns:a16="http://schemas.microsoft.com/office/drawing/2014/main" id="{BD6D74C6-3F6E-6260-0568-90C543B1F13A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59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9" name="TextBox 1108">
              <a:extLst>
                <a:ext uri="{FF2B5EF4-FFF2-40B4-BE49-F238E27FC236}">
                  <a16:creationId xmlns:a16="http://schemas.microsoft.com/office/drawing/2014/main" id="{3D887102-FDE5-B69A-151E-54F3EC67C9D6}"/>
                </a:ext>
              </a:extLst>
            </p:cNvPr>
            <p:cNvSpPr txBox="1"/>
            <p:nvPr/>
          </p:nvSpPr>
          <p:spPr>
            <a:xfrm>
              <a:off x="6016789" y="1579196"/>
              <a:ext cx="1474023" cy="46248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Qualità</a:t>
              </a:r>
            </a:p>
          </p:txBody>
        </p:sp>
      </p:grpSp>
      <p:grpSp>
        <p:nvGrpSpPr>
          <p:cNvPr id="1118" name="Group 1117">
            <a:extLst>
              <a:ext uri="{FF2B5EF4-FFF2-40B4-BE49-F238E27FC236}">
                <a16:creationId xmlns:a16="http://schemas.microsoft.com/office/drawing/2014/main" id="{C62E9028-D32C-CED4-C6EF-87C02FC0EC2C}"/>
              </a:ext>
            </a:extLst>
          </p:cNvPr>
          <p:cNvGrpSpPr/>
          <p:nvPr/>
        </p:nvGrpSpPr>
        <p:grpSpPr>
          <a:xfrm>
            <a:off x="3324208" y="3011197"/>
            <a:ext cx="3101008" cy="1714083"/>
            <a:chOff x="3270085" y="981492"/>
            <a:chExt cx="3101008" cy="1714083"/>
          </a:xfrm>
        </p:grpSpPr>
        <p:grpSp>
          <p:nvGrpSpPr>
            <p:cNvPr id="1119" name="Group 1118">
              <a:extLst>
                <a:ext uri="{FF2B5EF4-FFF2-40B4-BE49-F238E27FC236}">
                  <a16:creationId xmlns:a16="http://schemas.microsoft.com/office/drawing/2014/main" id="{96BE3E69-4851-CE48-A566-77D7691BCB83}"/>
                </a:ext>
              </a:extLst>
            </p:cNvPr>
            <p:cNvGrpSpPr/>
            <p:nvPr/>
          </p:nvGrpSpPr>
          <p:grpSpPr>
            <a:xfrm>
              <a:off x="4161197" y="981492"/>
              <a:ext cx="2209896" cy="1714083"/>
              <a:chOff x="3902430" y="1295816"/>
              <a:chExt cx="3016444" cy="2339673"/>
            </a:xfrm>
          </p:grpSpPr>
          <p:sp>
            <p:nvSpPr>
              <p:cNvPr id="1121" name="Oval 1120">
                <a:extLst>
                  <a:ext uri="{FF2B5EF4-FFF2-40B4-BE49-F238E27FC236}">
                    <a16:creationId xmlns:a16="http://schemas.microsoft.com/office/drawing/2014/main" id="{F07CF015-6BCA-3588-71DE-B210344E0CC7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02DF1102-797E-6298-7F42-5D962FE19C2D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D6AC362A-A9BB-25EB-B90A-4CAF8A6B75B1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24" name="Isosceles Triangle 1123">
                <a:extLst>
                  <a:ext uri="{FF2B5EF4-FFF2-40B4-BE49-F238E27FC236}">
                    <a16:creationId xmlns:a16="http://schemas.microsoft.com/office/drawing/2014/main" id="{E27D2016-4AFD-FB5B-27DB-567678E6FC5B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25" name="TextBox 1124">
                <a:extLst>
                  <a:ext uri="{FF2B5EF4-FFF2-40B4-BE49-F238E27FC236}">
                    <a16:creationId xmlns:a16="http://schemas.microsoft.com/office/drawing/2014/main" id="{73F3115D-E5B2-0DCB-A69C-51D02534CA10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24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0" name="TextBox 1119">
              <a:extLst>
                <a:ext uri="{FF2B5EF4-FFF2-40B4-BE49-F238E27FC236}">
                  <a16:creationId xmlns:a16="http://schemas.microsoft.com/office/drawing/2014/main" id="{54AF312E-F9EE-720A-101D-4602FCE1289C}"/>
                </a:ext>
              </a:extLst>
            </p:cNvPr>
            <p:cNvSpPr txBox="1"/>
            <p:nvPr/>
          </p:nvSpPr>
          <p:spPr>
            <a:xfrm>
              <a:off x="3270085" y="1612348"/>
              <a:ext cx="1474023" cy="5092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Salute/</a:t>
              </a:r>
              <a:b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Benessere</a:t>
              </a:r>
              <a:r>
                <a:rPr kumimoji="0" lang="en-US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</a:t>
              </a:r>
              <a:endParaRPr kumimoji="0" lang="en-IN" sz="1400" b="0" i="0" u="none" strike="noStrike" kern="1200" cap="none" spc="0" normalizeH="0" baseline="0" noProof="0">
                <a:ln w="254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B32F3B15-2F0B-3EF0-E8AD-F29EA848ADFE}"/>
              </a:ext>
            </a:extLst>
          </p:cNvPr>
          <p:cNvGrpSpPr/>
          <p:nvPr/>
        </p:nvGrpSpPr>
        <p:grpSpPr>
          <a:xfrm>
            <a:off x="6117566" y="2959493"/>
            <a:ext cx="3026782" cy="1714083"/>
            <a:chOff x="6016789" y="929788"/>
            <a:chExt cx="3026782" cy="1714083"/>
          </a:xfrm>
        </p:grpSpPr>
        <p:grpSp>
          <p:nvGrpSpPr>
            <p:cNvPr id="1130" name="Group 1129">
              <a:extLst>
                <a:ext uri="{FF2B5EF4-FFF2-40B4-BE49-F238E27FC236}">
                  <a16:creationId xmlns:a16="http://schemas.microsoft.com/office/drawing/2014/main" id="{37159FE0-820A-9969-00BB-47D2322CE066}"/>
                </a:ext>
              </a:extLst>
            </p:cNvPr>
            <p:cNvGrpSpPr/>
            <p:nvPr/>
          </p:nvGrpSpPr>
          <p:grpSpPr>
            <a:xfrm>
              <a:off x="6833675" y="929788"/>
              <a:ext cx="2209896" cy="1714083"/>
              <a:chOff x="3902430" y="1295816"/>
              <a:chExt cx="3016444" cy="2339673"/>
            </a:xfrm>
          </p:grpSpPr>
          <p:sp>
            <p:nvSpPr>
              <p:cNvPr id="1132" name="Oval 1131">
                <a:extLst>
                  <a:ext uri="{FF2B5EF4-FFF2-40B4-BE49-F238E27FC236}">
                    <a16:creationId xmlns:a16="http://schemas.microsoft.com/office/drawing/2014/main" id="{DEFE087F-F87F-61AE-29CB-32EDCF0617EE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7460652F-F431-64DB-F545-9ABF31BCCE95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735EAE56-23DA-9918-EE4F-C0588FEB4723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35" name="Isosceles Triangle 1134">
                <a:extLst>
                  <a:ext uri="{FF2B5EF4-FFF2-40B4-BE49-F238E27FC236}">
                    <a16:creationId xmlns:a16="http://schemas.microsoft.com/office/drawing/2014/main" id="{BA0334EE-6B24-2EC1-C449-F5E8A5115DE9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36" name="TextBox 1135">
                <a:extLst>
                  <a:ext uri="{FF2B5EF4-FFF2-40B4-BE49-F238E27FC236}">
                    <a16:creationId xmlns:a16="http://schemas.microsoft.com/office/drawing/2014/main" id="{D6CCB565-57FE-2644-F27C-7B4DA4CF4727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21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9" name="TextBox 1128">
              <a:extLst>
                <a:ext uri="{FF2B5EF4-FFF2-40B4-BE49-F238E27FC236}">
                  <a16:creationId xmlns:a16="http://schemas.microsoft.com/office/drawing/2014/main" id="{63F58301-20DC-FF18-021C-9C420AD51401}"/>
                </a:ext>
              </a:extLst>
            </p:cNvPr>
            <p:cNvSpPr txBox="1"/>
            <p:nvPr/>
          </p:nvSpPr>
          <p:spPr>
            <a:xfrm>
              <a:off x="6016789" y="1579196"/>
              <a:ext cx="1474023" cy="56059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Sostenibilità/</a:t>
              </a:r>
              <a:b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Ambiente</a:t>
              </a:r>
            </a:p>
          </p:txBody>
        </p:sp>
      </p:grpSp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95A54008-DCF8-4FA8-8060-CBFA3304934E}"/>
              </a:ext>
            </a:extLst>
          </p:cNvPr>
          <p:cNvGrpSpPr/>
          <p:nvPr/>
        </p:nvGrpSpPr>
        <p:grpSpPr>
          <a:xfrm>
            <a:off x="9103676" y="2959493"/>
            <a:ext cx="3026782" cy="1714083"/>
            <a:chOff x="6016789" y="929788"/>
            <a:chExt cx="3026782" cy="1714083"/>
          </a:xfrm>
        </p:grpSpPr>
        <p:grpSp>
          <p:nvGrpSpPr>
            <p:cNvPr id="1138" name="Group 1137">
              <a:extLst>
                <a:ext uri="{FF2B5EF4-FFF2-40B4-BE49-F238E27FC236}">
                  <a16:creationId xmlns:a16="http://schemas.microsoft.com/office/drawing/2014/main" id="{D398F15E-BC85-A060-FE7B-733C4ED8501B}"/>
                </a:ext>
              </a:extLst>
            </p:cNvPr>
            <p:cNvGrpSpPr/>
            <p:nvPr/>
          </p:nvGrpSpPr>
          <p:grpSpPr>
            <a:xfrm>
              <a:off x="6833675" y="929788"/>
              <a:ext cx="2209896" cy="1714083"/>
              <a:chOff x="3902430" y="1295816"/>
              <a:chExt cx="3016444" cy="2339673"/>
            </a:xfrm>
          </p:grpSpPr>
          <p:sp>
            <p:nvSpPr>
              <p:cNvPr id="1140" name="Oval 1139">
                <a:extLst>
                  <a:ext uri="{FF2B5EF4-FFF2-40B4-BE49-F238E27FC236}">
                    <a16:creationId xmlns:a16="http://schemas.microsoft.com/office/drawing/2014/main" id="{8C18C6AE-2418-AA3D-98A5-C5748BDB7D02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9134F5B7-6C97-19A0-AE51-74E805C9922D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B25BDD8E-5541-17B7-E2EA-77E90C58EA03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43" name="Isosceles Triangle 1142">
                <a:extLst>
                  <a:ext uri="{FF2B5EF4-FFF2-40B4-BE49-F238E27FC236}">
                    <a16:creationId xmlns:a16="http://schemas.microsoft.com/office/drawing/2014/main" id="{59A9B31D-E192-EC8F-D6BE-4B6705D693CE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44" name="TextBox 1143">
                <a:extLst>
                  <a:ext uri="{FF2B5EF4-FFF2-40B4-BE49-F238E27FC236}">
                    <a16:creationId xmlns:a16="http://schemas.microsoft.com/office/drawing/2014/main" id="{2BC14EE1-90A8-986B-0561-06E631CC90AD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17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39" name="TextBox 1138">
              <a:extLst>
                <a:ext uri="{FF2B5EF4-FFF2-40B4-BE49-F238E27FC236}">
                  <a16:creationId xmlns:a16="http://schemas.microsoft.com/office/drawing/2014/main" id="{4F59DD1B-5996-ACE8-2A36-36FB8D26BB15}"/>
                </a:ext>
              </a:extLst>
            </p:cNvPr>
            <p:cNvSpPr txBox="1"/>
            <p:nvPr/>
          </p:nvSpPr>
          <p:spPr>
            <a:xfrm>
              <a:off x="6016789" y="1579195"/>
              <a:ext cx="1474023" cy="4956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Assortimento/</a:t>
              </a:r>
              <a:b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Varietà prodotti</a:t>
              </a:r>
            </a:p>
          </p:txBody>
        </p:sp>
      </p:grpSp>
      <p:grpSp>
        <p:nvGrpSpPr>
          <p:cNvPr id="1146" name="Group 1145">
            <a:extLst>
              <a:ext uri="{FF2B5EF4-FFF2-40B4-BE49-F238E27FC236}">
                <a16:creationId xmlns:a16="http://schemas.microsoft.com/office/drawing/2014/main" id="{A9297CCD-A189-563A-7E3B-1630659573FD}"/>
              </a:ext>
            </a:extLst>
          </p:cNvPr>
          <p:cNvGrpSpPr/>
          <p:nvPr/>
        </p:nvGrpSpPr>
        <p:grpSpPr>
          <a:xfrm>
            <a:off x="4868254" y="4668066"/>
            <a:ext cx="3101008" cy="1714083"/>
            <a:chOff x="3270085" y="981492"/>
            <a:chExt cx="3101008" cy="1714083"/>
          </a:xfrm>
        </p:grpSpPr>
        <p:grpSp>
          <p:nvGrpSpPr>
            <p:cNvPr id="1147" name="Group 1146">
              <a:extLst>
                <a:ext uri="{FF2B5EF4-FFF2-40B4-BE49-F238E27FC236}">
                  <a16:creationId xmlns:a16="http://schemas.microsoft.com/office/drawing/2014/main" id="{A69D993E-9B28-44B7-09F2-3B8F49678C99}"/>
                </a:ext>
              </a:extLst>
            </p:cNvPr>
            <p:cNvGrpSpPr/>
            <p:nvPr/>
          </p:nvGrpSpPr>
          <p:grpSpPr>
            <a:xfrm>
              <a:off x="4161197" y="981492"/>
              <a:ext cx="2209896" cy="1714083"/>
              <a:chOff x="3902430" y="1295816"/>
              <a:chExt cx="3016444" cy="2339673"/>
            </a:xfrm>
          </p:grpSpPr>
          <p:sp>
            <p:nvSpPr>
              <p:cNvPr id="1149" name="Oval 1148">
                <a:extLst>
                  <a:ext uri="{FF2B5EF4-FFF2-40B4-BE49-F238E27FC236}">
                    <a16:creationId xmlns:a16="http://schemas.microsoft.com/office/drawing/2014/main" id="{81708A61-D8FA-879F-FE43-A2D2A246CAC1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E12A615D-8581-68DA-0E15-6FD982350AFD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94716221-57A2-9637-F980-65E6856E5880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52" name="Isosceles Triangle 1151">
                <a:extLst>
                  <a:ext uri="{FF2B5EF4-FFF2-40B4-BE49-F238E27FC236}">
                    <a16:creationId xmlns:a16="http://schemas.microsoft.com/office/drawing/2014/main" id="{720A5BAE-27D6-6C38-46B5-210421ECB253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53" name="TextBox 1152">
                <a:extLst>
                  <a:ext uri="{FF2B5EF4-FFF2-40B4-BE49-F238E27FC236}">
                    <a16:creationId xmlns:a16="http://schemas.microsoft.com/office/drawing/2014/main" id="{D6E69061-E395-A3F3-C976-E69E73A50812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15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48" name="TextBox 1147">
              <a:extLst>
                <a:ext uri="{FF2B5EF4-FFF2-40B4-BE49-F238E27FC236}">
                  <a16:creationId xmlns:a16="http://schemas.microsoft.com/office/drawing/2014/main" id="{74FA91C2-159C-E9B2-F5DA-53B9981E74C9}"/>
                </a:ext>
              </a:extLst>
            </p:cNvPr>
            <p:cNvSpPr txBox="1"/>
            <p:nvPr/>
          </p:nvSpPr>
          <p:spPr>
            <a:xfrm>
              <a:off x="3270085" y="1612349"/>
              <a:ext cx="1474023" cy="5812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Marca </a:t>
              </a:r>
              <a:b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abituale</a:t>
              </a:r>
            </a:p>
          </p:txBody>
        </p:sp>
      </p:grpSp>
      <p:grpSp>
        <p:nvGrpSpPr>
          <p:cNvPr id="1155" name="Group 1154">
            <a:extLst>
              <a:ext uri="{FF2B5EF4-FFF2-40B4-BE49-F238E27FC236}">
                <a16:creationId xmlns:a16="http://schemas.microsoft.com/office/drawing/2014/main" id="{02028F17-D176-F5FF-50B5-C0585AA2BEDF}"/>
              </a:ext>
            </a:extLst>
          </p:cNvPr>
          <p:cNvGrpSpPr/>
          <p:nvPr/>
        </p:nvGrpSpPr>
        <p:grpSpPr>
          <a:xfrm>
            <a:off x="7661612" y="4616362"/>
            <a:ext cx="3026782" cy="1714083"/>
            <a:chOff x="6016789" y="929788"/>
            <a:chExt cx="3026782" cy="1714083"/>
          </a:xfrm>
        </p:grpSpPr>
        <p:grpSp>
          <p:nvGrpSpPr>
            <p:cNvPr id="1158" name="Group 1157">
              <a:extLst>
                <a:ext uri="{FF2B5EF4-FFF2-40B4-BE49-F238E27FC236}">
                  <a16:creationId xmlns:a16="http://schemas.microsoft.com/office/drawing/2014/main" id="{DFEFAE0C-9306-50E0-5933-D407312A9D70}"/>
                </a:ext>
              </a:extLst>
            </p:cNvPr>
            <p:cNvGrpSpPr/>
            <p:nvPr/>
          </p:nvGrpSpPr>
          <p:grpSpPr>
            <a:xfrm>
              <a:off x="6833675" y="929788"/>
              <a:ext cx="2209896" cy="1714083"/>
              <a:chOff x="3902430" y="1295816"/>
              <a:chExt cx="3016444" cy="2339673"/>
            </a:xfrm>
          </p:grpSpPr>
          <p:sp>
            <p:nvSpPr>
              <p:cNvPr id="1160" name="Oval 1159">
                <a:extLst>
                  <a:ext uri="{FF2B5EF4-FFF2-40B4-BE49-F238E27FC236}">
                    <a16:creationId xmlns:a16="http://schemas.microsoft.com/office/drawing/2014/main" id="{AEBD13CA-F857-A1F6-7F5B-261DDE62B0B7}"/>
                  </a:ext>
                </a:extLst>
              </p:cNvPr>
              <p:cNvSpPr/>
              <p:nvPr/>
            </p:nvSpPr>
            <p:spPr>
              <a:xfrm>
                <a:off x="4857889" y="1488189"/>
                <a:ext cx="2060985" cy="206098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7FC50EA5-6BE9-3128-F6DF-3513F98F0659}"/>
                  </a:ext>
                </a:extLst>
              </p:cNvPr>
              <p:cNvSpPr/>
              <p:nvPr/>
            </p:nvSpPr>
            <p:spPr>
              <a:xfrm>
                <a:off x="4718810" y="1544711"/>
                <a:ext cx="2089337" cy="2090778"/>
              </a:xfrm>
              <a:custGeom>
                <a:avLst/>
                <a:gdLst>
                  <a:gd name="connsiteX0" fmla="*/ 1329978 w 2661791"/>
                  <a:gd name="connsiteY0" fmla="*/ 0 h 2663626"/>
                  <a:gd name="connsiteX1" fmla="*/ 2661791 w 2661791"/>
                  <a:gd name="connsiteY1" fmla="*/ 1331813 h 2663626"/>
                  <a:gd name="connsiteX2" fmla="*/ 1329978 w 2661791"/>
                  <a:gd name="connsiteY2" fmla="*/ 2663626 h 2663626"/>
                  <a:gd name="connsiteX3" fmla="*/ 5041 w 2661791"/>
                  <a:gd name="connsiteY3" fmla="*/ 1467983 h 2663626"/>
                  <a:gd name="connsiteX4" fmla="*/ 0 w 2661791"/>
                  <a:gd name="connsiteY4" fmla="*/ 1368152 h 2663626"/>
                  <a:gd name="connsiteX5" fmla="*/ 1294309 w 2661791"/>
                  <a:gd name="connsiteY5" fmla="*/ 1368152 h 2663626"/>
                  <a:gd name="connsiteX6" fmla="*/ 1294309 w 2661791"/>
                  <a:gd name="connsiteY6" fmla="*/ 1801 h 2663626"/>
                  <a:gd name="connsiteX7" fmla="*/ 1329978 w 2661791"/>
                  <a:gd name="connsiteY7" fmla="*/ 0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7" fmla="*/ 1385749 w 2661791"/>
                  <a:gd name="connsiteY7" fmla="*/ 1459592 h 2663626"/>
                  <a:gd name="connsiteX0" fmla="*/ 1294309 w 2661791"/>
                  <a:gd name="connsiteY0" fmla="*/ 1368152 h 2663626"/>
                  <a:gd name="connsiteX1" fmla="*/ 1294309 w 2661791"/>
                  <a:gd name="connsiteY1" fmla="*/ 1801 h 2663626"/>
                  <a:gd name="connsiteX2" fmla="*/ 1329978 w 2661791"/>
                  <a:gd name="connsiteY2" fmla="*/ 0 h 2663626"/>
                  <a:gd name="connsiteX3" fmla="*/ 2661791 w 2661791"/>
                  <a:gd name="connsiteY3" fmla="*/ 1331813 h 2663626"/>
                  <a:gd name="connsiteX4" fmla="*/ 1329978 w 2661791"/>
                  <a:gd name="connsiteY4" fmla="*/ 2663626 h 2663626"/>
                  <a:gd name="connsiteX5" fmla="*/ 5041 w 2661791"/>
                  <a:gd name="connsiteY5" fmla="*/ 1467983 h 2663626"/>
                  <a:gd name="connsiteX6" fmla="*/ 0 w 2661791"/>
                  <a:gd name="connsiteY6" fmla="*/ 1368152 h 2663626"/>
                  <a:gd name="connsiteX0" fmla="*/ 1294309 w 2661791"/>
                  <a:gd name="connsiteY0" fmla="*/ 1801 h 2663626"/>
                  <a:gd name="connsiteX1" fmla="*/ 1329978 w 2661791"/>
                  <a:gd name="connsiteY1" fmla="*/ 0 h 2663626"/>
                  <a:gd name="connsiteX2" fmla="*/ 2661791 w 2661791"/>
                  <a:gd name="connsiteY2" fmla="*/ 1331813 h 2663626"/>
                  <a:gd name="connsiteX3" fmla="*/ 1329978 w 2661791"/>
                  <a:gd name="connsiteY3" fmla="*/ 2663626 h 2663626"/>
                  <a:gd name="connsiteX4" fmla="*/ 5041 w 2661791"/>
                  <a:gd name="connsiteY4" fmla="*/ 1467983 h 2663626"/>
                  <a:gd name="connsiteX5" fmla="*/ 0 w 2661791"/>
                  <a:gd name="connsiteY5" fmla="*/ 1368152 h 26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1791" h="2663626">
                    <a:moveTo>
                      <a:pt x="1294309" y="1801"/>
                    </a:moveTo>
                    <a:lnTo>
                      <a:pt x="1329978" y="0"/>
                    </a:lnTo>
                    <a:cubicBezTo>
                      <a:pt x="2065518" y="0"/>
                      <a:pt x="2661791" y="596273"/>
                      <a:pt x="2661791" y="1331813"/>
                    </a:cubicBezTo>
                    <a:cubicBezTo>
                      <a:pt x="2661791" y="2067353"/>
                      <a:pt x="2065518" y="2663626"/>
                      <a:pt x="1329978" y="2663626"/>
                    </a:cubicBezTo>
                    <a:cubicBezTo>
                      <a:pt x="640409" y="2663626"/>
                      <a:pt x="73243" y="2139558"/>
                      <a:pt x="5041" y="1467983"/>
                    </a:cubicBezTo>
                    <a:lnTo>
                      <a:pt x="0" y="1368152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77FE2939-C880-7C2D-68AE-218C4C43D8B2}"/>
                  </a:ext>
                </a:extLst>
              </p:cNvPr>
              <p:cNvSpPr/>
              <p:nvPr/>
            </p:nvSpPr>
            <p:spPr>
              <a:xfrm>
                <a:off x="5037245" y="2788189"/>
                <a:ext cx="740172" cy="615627"/>
              </a:xfrm>
              <a:custGeom>
                <a:avLst/>
                <a:gdLst>
                  <a:gd name="connsiteX0" fmla="*/ 0 w 942971"/>
                  <a:gd name="connsiteY0" fmla="*/ 0 h 784302"/>
                  <a:gd name="connsiteX1" fmla="*/ 942971 w 942971"/>
                  <a:gd name="connsiteY1" fmla="*/ 0 h 784302"/>
                  <a:gd name="connsiteX2" fmla="*/ 942971 w 942971"/>
                  <a:gd name="connsiteY2" fmla="*/ 784302 h 784302"/>
                  <a:gd name="connsiteX3" fmla="*/ 855122 w 942971"/>
                  <a:gd name="connsiteY3" fmla="*/ 770894 h 784302"/>
                  <a:gd name="connsiteX4" fmla="*/ 36366 w 942971"/>
                  <a:gd name="connsiteY4" fmla="*/ 99359 h 784302"/>
                  <a:gd name="connsiteX5" fmla="*/ 0 w 942971"/>
                  <a:gd name="connsiteY5" fmla="*/ 0 h 784302"/>
                  <a:gd name="connsiteX0" fmla="*/ 942971 w 1034411"/>
                  <a:gd name="connsiteY0" fmla="*/ 0 h 784302"/>
                  <a:gd name="connsiteX1" fmla="*/ 942971 w 1034411"/>
                  <a:gd name="connsiteY1" fmla="*/ 784302 h 784302"/>
                  <a:gd name="connsiteX2" fmla="*/ 855122 w 1034411"/>
                  <a:gd name="connsiteY2" fmla="*/ 770894 h 784302"/>
                  <a:gd name="connsiteX3" fmla="*/ 36366 w 1034411"/>
                  <a:gd name="connsiteY3" fmla="*/ 99359 h 784302"/>
                  <a:gd name="connsiteX4" fmla="*/ 0 w 1034411"/>
                  <a:gd name="connsiteY4" fmla="*/ 0 h 784302"/>
                  <a:gd name="connsiteX5" fmla="*/ 1034411 w 1034411"/>
                  <a:gd name="connsiteY5" fmla="*/ 91440 h 784302"/>
                  <a:gd name="connsiteX0" fmla="*/ 942971 w 942971"/>
                  <a:gd name="connsiteY0" fmla="*/ 0 h 784302"/>
                  <a:gd name="connsiteX1" fmla="*/ 942971 w 942971"/>
                  <a:gd name="connsiteY1" fmla="*/ 784302 h 784302"/>
                  <a:gd name="connsiteX2" fmla="*/ 855122 w 942971"/>
                  <a:gd name="connsiteY2" fmla="*/ 770894 h 784302"/>
                  <a:gd name="connsiteX3" fmla="*/ 36366 w 942971"/>
                  <a:gd name="connsiteY3" fmla="*/ 99359 h 784302"/>
                  <a:gd name="connsiteX4" fmla="*/ 0 w 942971"/>
                  <a:gd name="connsiteY4" fmla="*/ 0 h 784302"/>
                  <a:gd name="connsiteX0" fmla="*/ 942971 w 942971"/>
                  <a:gd name="connsiteY0" fmla="*/ 784302 h 784302"/>
                  <a:gd name="connsiteX1" fmla="*/ 855122 w 942971"/>
                  <a:gd name="connsiteY1" fmla="*/ 770894 h 784302"/>
                  <a:gd name="connsiteX2" fmla="*/ 36366 w 942971"/>
                  <a:gd name="connsiteY2" fmla="*/ 99359 h 784302"/>
                  <a:gd name="connsiteX3" fmla="*/ 0 w 942971"/>
                  <a:gd name="connsiteY3" fmla="*/ 0 h 7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1" h="784302">
                    <a:moveTo>
                      <a:pt x="942971" y="784302"/>
                    </a:moveTo>
                    <a:lnTo>
                      <a:pt x="855122" y="770894"/>
                    </a:lnTo>
                    <a:cubicBezTo>
                      <a:pt x="484928" y="695142"/>
                      <a:pt x="180248" y="439536"/>
                      <a:pt x="36366" y="99359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63" name="Isosceles Triangle 1162">
                <a:extLst>
                  <a:ext uri="{FF2B5EF4-FFF2-40B4-BE49-F238E27FC236}">
                    <a16:creationId xmlns:a16="http://schemas.microsoft.com/office/drawing/2014/main" id="{0D5AF3E2-9F67-E0CE-B011-D92117803F79}"/>
                  </a:ext>
                </a:extLst>
              </p:cNvPr>
              <p:cNvSpPr/>
              <p:nvPr/>
            </p:nvSpPr>
            <p:spPr>
              <a:xfrm rot="16200000">
                <a:off x="5541336" y="1460572"/>
                <a:ext cx="201219" cy="17346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sp>
            <p:nvSpPr>
              <p:cNvPr id="1164" name="TextBox 1163">
                <a:extLst>
                  <a:ext uri="{FF2B5EF4-FFF2-40B4-BE49-F238E27FC236}">
                    <a16:creationId xmlns:a16="http://schemas.microsoft.com/office/drawing/2014/main" id="{7FA4E259-9F86-1B29-683A-D0C2EBC61B5D}"/>
                  </a:ext>
                </a:extLst>
              </p:cNvPr>
              <p:cNvSpPr txBox="1"/>
              <p:nvPr/>
            </p:nvSpPr>
            <p:spPr>
              <a:xfrm>
                <a:off x="3902430" y="1295816"/>
                <a:ext cx="1590265" cy="1202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13</a:t>
                </a:r>
                <a:r>
                  <a:rPr kumimoji="0" lang="en-US" sz="2800" b="0" i="0" u="none" strike="noStrike" kern="1200" cap="none" spc="0" normalizeH="0" baseline="0" noProof="0">
                    <a:ln w="254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%</a:t>
                </a:r>
                <a:endParaRPr kumimoji="0" lang="en-IN" sz="40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57" name="TextBox 1156">
              <a:extLst>
                <a:ext uri="{FF2B5EF4-FFF2-40B4-BE49-F238E27FC236}">
                  <a16:creationId xmlns:a16="http://schemas.microsoft.com/office/drawing/2014/main" id="{6C56DE51-01EF-94C7-10EB-6A7CFDA8883C}"/>
                </a:ext>
              </a:extLst>
            </p:cNvPr>
            <p:cNvSpPr txBox="1"/>
            <p:nvPr/>
          </p:nvSpPr>
          <p:spPr>
            <a:xfrm>
              <a:off x="6016789" y="1579195"/>
              <a:ext cx="1474023" cy="5993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Disponibilità</a:t>
              </a:r>
              <a:b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>
                  <a:ln w="254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prodotti</a:t>
              </a:r>
            </a:p>
          </p:txBody>
        </p:sp>
      </p:grpSp>
      <p:pic>
        <p:nvPicPr>
          <p:cNvPr id="1175" name="Picture 6" descr="Qualità | Icona Gratis">
            <a:extLst>
              <a:ext uri="{FF2B5EF4-FFF2-40B4-BE49-F238E27FC236}">
                <a16:creationId xmlns:a16="http://schemas.microsoft.com/office/drawing/2014/main" id="{920A51C8-87EE-1E67-5290-364FAE59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7832" y="1752703"/>
            <a:ext cx="643812" cy="6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6" name="Picture 8" descr="Imagen de marca - Iconos gratis de márketing">
            <a:extLst>
              <a:ext uri="{FF2B5EF4-FFF2-40B4-BE49-F238E27FC236}">
                <a16:creationId xmlns:a16="http://schemas.microsoft.com/office/drawing/2014/main" id="{856B9AB8-3BAA-0B73-9780-C6F75EB5C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817" y="5210401"/>
            <a:ext cx="757334" cy="75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9" name="Picture 12" descr="Icona Dettagliata Del Negozio Di Simboli Del Carrello Della Spesa Completa  - Immagini vettoriali stock e altre immagini di Carrello della spesa -  iStock">
            <a:extLst>
              <a:ext uri="{FF2B5EF4-FFF2-40B4-BE49-F238E27FC236}">
                <a16:creationId xmlns:a16="http://schemas.microsoft.com/office/drawing/2014/main" id="{9DB43F9E-EFDB-77ED-8E35-84D833A7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1601" y="5035133"/>
            <a:ext cx="1146695" cy="10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" name="Picture 14" descr="Immagini Stock - Icone Di Salute Che Rappresentano Sano Sanità E Benessere.  Image 61431122.">
            <a:extLst>
              <a:ext uri="{FF2B5EF4-FFF2-40B4-BE49-F238E27FC236}">
                <a16:creationId xmlns:a16="http://schemas.microsoft.com/office/drawing/2014/main" id="{88579547-234B-42AF-425E-5D798EE25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9780" y="3522894"/>
            <a:ext cx="1039004" cy="8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1" name="Picture 16" descr="Sostenibilità, eco, ecologia, riciclare, ambiente Icona in Silverstripe">
            <a:extLst>
              <a:ext uri="{FF2B5EF4-FFF2-40B4-BE49-F238E27FC236}">
                <a16:creationId xmlns:a16="http://schemas.microsoft.com/office/drawing/2014/main" id="{1796C4DE-0937-ED1A-9B2B-DC9DC606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926" y="3485173"/>
            <a:ext cx="752672" cy="7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13128-2485-B627-076C-AD80681ECA3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521" y="1687441"/>
            <a:ext cx="836004" cy="836004"/>
          </a:xfrm>
          <a:prstGeom prst="rect">
            <a:avLst/>
          </a:prstGeom>
        </p:spPr>
      </p:pic>
      <p:pic>
        <p:nvPicPr>
          <p:cNvPr id="4" name="Picture 2" descr="Carrello Cassa Aggiungi Prodotto All'icona Carrello, Comprare, Vendita,  Vendere PNG e Vector per il download gratuito">
            <a:extLst>
              <a:ext uri="{FF2B5EF4-FFF2-40B4-BE49-F238E27FC236}">
                <a16:creationId xmlns:a16="http://schemas.microsoft.com/office/drawing/2014/main" id="{ACC6D790-7299-BA90-9DF1-62874E164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4912" y="1758858"/>
            <a:ext cx="619234" cy="61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2" descr="Icona piatta assortimento. Semplice segnale dalla raccolta del processo di  approvvigionamento. Illustrazione icona assortimento creativo per il web  design, infografica e altro ancora Immagine e Vettoriale - Alamy">
            <a:extLst>
              <a:ext uri="{FF2B5EF4-FFF2-40B4-BE49-F238E27FC236}">
                <a16:creationId xmlns:a16="http://schemas.microsoft.com/office/drawing/2014/main" id="{A2D0C227-6619-9177-256A-1CF019D06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5554" y="3435900"/>
            <a:ext cx="1052513" cy="8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">
            <a:extLst>
              <a:ext uri="{FF2B5EF4-FFF2-40B4-BE49-F238E27FC236}">
                <a16:creationId xmlns:a16="http://schemas.microsoft.com/office/drawing/2014/main" id="{08CF1909-9295-3FDB-0ED4-E7FD010F36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49" y="-1"/>
            <a:ext cx="34480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A7FE7-BAC2-F1E2-7E6A-70B60081E862}"/>
              </a:ext>
            </a:extLst>
          </p:cNvPr>
          <p:cNvSpPr/>
          <p:nvPr/>
        </p:nvSpPr>
        <p:spPr>
          <a:xfrm>
            <a:off x="333966" y="1717948"/>
            <a:ext cx="27106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 prossimi 6 mesi quali saranno i fattori più importanti nell’acquisto di generi alimentari e prodotti per la casa?</a:t>
            </a: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9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are la spesa risparmiando: dieci consigli utili | Donne.it">
            <a:extLst>
              <a:ext uri="{FF2B5EF4-FFF2-40B4-BE49-F238E27FC236}">
                <a16:creationId xmlns:a16="http://schemas.microsoft.com/office/drawing/2014/main" id="{7D69B021-14CD-522A-11BA-B9AC873AA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39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8FCD3A-4EAE-0234-F196-0309177895E0}"/>
              </a:ext>
            </a:extLst>
          </p:cNvPr>
          <p:cNvSpPr/>
          <p:nvPr/>
        </p:nvSpPr>
        <p:spPr>
          <a:xfrm>
            <a:off x="0" y="-2"/>
            <a:ext cx="12192000" cy="396762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5BAE44-239A-75F9-FBCD-9990D3F7ADC3}"/>
              </a:ext>
            </a:extLst>
          </p:cNvPr>
          <p:cNvSpPr txBox="1"/>
          <p:nvPr/>
        </p:nvSpPr>
        <p:spPr>
          <a:xfrm rot="16200000">
            <a:off x="-232927" y="2342660"/>
            <a:ext cx="24960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Prodotti confezionati 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(pasta, riso, sughi)</a:t>
            </a:r>
            <a:endParaRPr kumimoji="0" lang="it-IT" sz="2000" b="1" i="0" u="none" strike="noStrike" kern="0" cap="none" spc="0" normalizeH="0" baseline="0" noProof="0">
              <a:ln>
                <a:noFill/>
              </a:ln>
              <a:solidFill>
                <a:srgbClr val="5ACA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3ADC80-F163-DB38-932C-2D0E031A8A41}"/>
              </a:ext>
            </a:extLst>
          </p:cNvPr>
          <p:cNvCxnSpPr>
            <a:cxnSpLocks/>
          </p:cNvCxnSpPr>
          <p:nvPr/>
        </p:nvCxnSpPr>
        <p:spPr>
          <a:xfrm>
            <a:off x="1716928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C18401-8AD8-238A-B2C5-925C11F19A2B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Acquistano le categorie di prodotto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324974-3DA9-679E-D12A-D4AFABCF54F2}"/>
              </a:ext>
            </a:extLst>
          </p:cNvPr>
          <p:cNvSpPr txBox="1"/>
          <p:nvPr/>
        </p:nvSpPr>
        <p:spPr>
          <a:xfrm>
            <a:off x="3810000" y="6473001"/>
            <a:ext cx="838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Q12: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Sempre pensando ai prossimi mesi, quali sono i fattori più importanti che prenderai in considerazione nell’acquisto di generi alimentari e prodotti per la casa</a:t>
            </a: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10186F01-7A03-735B-2B12-3A59E8621A0D}"/>
              </a:ext>
            </a:extLst>
          </p:cNvPr>
          <p:cNvSpPr txBox="1"/>
          <p:nvPr/>
        </p:nvSpPr>
        <p:spPr>
          <a:xfrm>
            <a:off x="822960" y="182374"/>
            <a:ext cx="113690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... soprattutto quando si parla di prodotti freschi 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42CAFD4-557D-20CE-5E6C-2FB32C00E5D5}"/>
              </a:ext>
            </a:extLst>
          </p:cNvPr>
          <p:cNvGraphicFramePr>
            <a:graphicFrameLocks noGrp="1"/>
          </p:cNvGraphicFramePr>
          <p:nvPr/>
        </p:nvGraphicFramePr>
        <p:xfrm>
          <a:off x="309902" y="4181783"/>
          <a:ext cx="1386067" cy="1650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Marca abituale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986989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82E2209B-05AF-2896-4F45-88AD6FE072BD}"/>
              </a:ext>
            </a:extLst>
          </p:cNvPr>
          <p:cNvSpPr txBox="1"/>
          <p:nvPr/>
        </p:nvSpPr>
        <p:spPr>
          <a:xfrm rot="16200000">
            <a:off x="1340499" y="2409139"/>
            <a:ext cx="23015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Prodotti </a:t>
            </a:r>
            <a:b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surgelati 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299BC4E-34AC-CF50-34D9-14BE519BF96C}"/>
              </a:ext>
            </a:extLst>
          </p:cNvPr>
          <p:cNvCxnSpPr>
            <a:cxnSpLocks/>
          </p:cNvCxnSpPr>
          <p:nvPr/>
        </p:nvCxnSpPr>
        <p:spPr>
          <a:xfrm>
            <a:off x="3198084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D9EC9A1-3ADC-40B3-B0AC-7BE42E56DEEF}"/>
              </a:ext>
            </a:extLst>
          </p:cNvPr>
          <p:cNvSpPr txBox="1"/>
          <p:nvPr/>
        </p:nvSpPr>
        <p:spPr>
          <a:xfrm rot="16200000">
            <a:off x="2816668" y="2424528"/>
            <a:ext cx="2301504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Prodotti freschi </a:t>
            </a: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(salumi/formaggi) </a:t>
            </a:r>
            <a:endParaRPr kumimoji="0" lang="it-IT" sz="2000" b="1" i="0" u="none" strike="noStrike" kern="0" cap="none" spc="0" normalizeH="0" baseline="0" noProof="0">
              <a:ln>
                <a:noFill/>
              </a:ln>
              <a:solidFill>
                <a:srgbClr val="5ACA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5BE5171-35FA-EBD2-43E7-51CDBCD82317}"/>
              </a:ext>
            </a:extLst>
          </p:cNvPr>
          <p:cNvCxnSpPr>
            <a:cxnSpLocks/>
          </p:cNvCxnSpPr>
          <p:nvPr/>
        </p:nvCxnSpPr>
        <p:spPr>
          <a:xfrm>
            <a:off x="4679240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6161476-6E53-526D-F095-C39AE90AE16A}"/>
              </a:ext>
            </a:extLst>
          </p:cNvPr>
          <p:cNvSpPr txBox="1"/>
          <p:nvPr/>
        </p:nvSpPr>
        <p:spPr>
          <a:xfrm rot="16200000">
            <a:off x="4292837" y="2409139"/>
            <a:ext cx="23015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Bevande analcoliche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7D122AE-3D6E-FA81-F029-8E4B13F06A6F}"/>
              </a:ext>
            </a:extLst>
          </p:cNvPr>
          <p:cNvCxnSpPr>
            <a:cxnSpLocks/>
          </p:cNvCxnSpPr>
          <p:nvPr/>
        </p:nvCxnSpPr>
        <p:spPr>
          <a:xfrm>
            <a:off x="6160396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1460F62-06A6-A74C-96B3-703B237CF24F}"/>
              </a:ext>
            </a:extLst>
          </p:cNvPr>
          <p:cNvSpPr txBox="1"/>
          <p:nvPr/>
        </p:nvSpPr>
        <p:spPr>
          <a:xfrm rot="16200000">
            <a:off x="5769006" y="2424528"/>
            <a:ext cx="2301504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Alcolici</a:t>
            </a:r>
            <a:b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(birra, vino)</a:t>
            </a:r>
            <a:endParaRPr kumimoji="0" lang="it-IT" sz="2000" b="1" i="0" u="none" strike="noStrike" kern="0" cap="none" spc="0" normalizeH="0" baseline="0" noProof="0">
              <a:ln>
                <a:noFill/>
              </a:ln>
              <a:solidFill>
                <a:srgbClr val="5ACA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A7ACE8C-9883-632E-6EE0-124451E698ED}"/>
              </a:ext>
            </a:extLst>
          </p:cNvPr>
          <p:cNvCxnSpPr>
            <a:cxnSpLocks/>
          </p:cNvCxnSpPr>
          <p:nvPr/>
        </p:nvCxnSpPr>
        <p:spPr>
          <a:xfrm>
            <a:off x="7641552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A0C2A01E-7BCF-C4C1-F93E-FCAE45DBD49E}"/>
              </a:ext>
            </a:extLst>
          </p:cNvPr>
          <p:cNvSpPr txBox="1"/>
          <p:nvPr/>
        </p:nvSpPr>
        <p:spPr>
          <a:xfrm rot="16200000">
            <a:off x="7245175" y="2409139"/>
            <a:ext cx="23015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Prodotti per animali 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32783DF-4108-FFB6-6F89-83F2689D8C21}"/>
              </a:ext>
            </a:extLst>
          </p:cNvPr>
          <p:cNvCxnSpPr>
            <a:cxnSpLocks/>
          </p:cNvCxnSpPr>
          <p:nvPr/>
        </p:nvCxnSpPr>
        <p:spPr>
          <a:xfrm>
            <a:off x="9122708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F45BB09-7128-0679-987E-C22033E4ED11}"/>
              </a:ext>
            </a:extLst>
          </p:cNvPr>
          <p:cNvSpPr txBox="1"/>
          <p:nvPr/>
        </p:nvSpPr>
        <p:spPr>
          <a:xfrm rot="16200000">
            <a:off x="8586050" y="2273845"/>
            <a:ext cx="257209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Prodotti per l’igiene personale, cosmetici 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B31029F-D1CD-05AB-E6B3-3552A745A04C}"/>
              </a:ext>
            </a:extLst>
          </p:cNvPr>
          <p:cNvCxnSpPr>
            <a:cxnSpLocks/>
          </p:cNvCxnSpPr>
          <p:nvPr/>
        </p:nvCxnSpPr>
        <p:spPr>
          <a:xfrm>
            <a:off x="10603865" y="1506583"/>
            <a:ext cx="0" cy="468085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192CC7A-EB57-02AF-6581-7C3E878EBDE0}"/>
              </a:ext>
            </a:extLst>
          </p:cNvPr>
          <p:cNvSpPr txBox="1"/>
          <p:nvPr/>
        </p:nvSpPr>
        <p:spPr>
          <a:xfrm rot="16200000">
            <a:off x="10197511" y="2409139"/>
            <a:ext cx="23015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5A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Prodotti per pulizia della casa/bucato </a:t>
            </a:r>
          </a:p>
        </p:txBody>
      </p:sp>
      <p:pic>
        <p:nvPicPr>
          <p:cNvPr id="100" name="Image">
            <a:extLst>
              <a:ext uri="{FF2B5EF4-FFF2-40B4-BE49-F238E27FC236}">
                <a16:creationId xmlns:a16="http://schemas.microsoft.com/office/drawing/2014/main" id="{D525E262-72FC-E059-0558-C76881201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17D047B6-AF2C-F4C1-3F4C-2C1A11B06CE7}"/>
              </a:ext>
            </a:extLst>
          </p:cNvPr>
          <p:cNvGraphicFramePr>
            <a:graphicFrameLocks noGrp="1"/>
          </p:cNvGraphicFramePr>
          <p:nvPr/>
        </p:nvGraphicFramePr>
        <p:xfrm>
          <a:off x="1795009" y="4181783"/>
          <a:ext cx="1386067" cy="1650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Assortimento varietà prod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596600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694CD091-BA38-76F0-1028-37B53312801B}"/>
              </a:ext>
            </a:extLst>
          </p:cNvPr>
          <p:cNvGraphicFramePr>
            <a:graphicFrameLocks noGrp="1"/>
          </p:cNvGraphicFramePr>
          <p:nvPr/>
        </p:nvGraphicFramePr>
        <p:xfrm>
          <a:off x="3274511" y="4181783"/>
          <a:ext cx="1386067" cy="1650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238404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44%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Salute /</a:t>
                      </a:r>
                      <a:b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Benessere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FFA9895E-03A0-B601-E0DC-37A2897127FD}"/>
              </a:ext>
            </a:extLst>
          </p:cNvPr>
          <p:cNvGraphicFramePr>
            <a:graphicFrameLocks noGrp="1"/>
          </p:cNvGraphicFramePr>
          <p:nvPr/>
        </p:nvGraphicFramePr>
        <p:xfrm>
          <a:off x="4755667" y="4181783"/>
          <a:ext cx="1386067" cy="1650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44%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93602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37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Marca abituale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0E2B8264-948C-96CC-397D-5B66BCDBD2A2}"/>
              </a:ext>
            </a:extLst>
          </p:cNvPr>
          <p:cNvGraphicFramePr>
            <a:graphicFrameLocks noGrp="1"/>
          </p:cNvGraphicFramePr>
          <p:nvPr/>
        </p:nvGraphicFramePr>
        <p:xfrm>
          <a:off x="6234826" y="4181783"/>
          <a:ext cx="1386067" cy="1646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753740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Marca abituale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21CBC518-CA7D-F1EE-7FA3-F414E1D44B72}"/>
              </a:ext>
            </a:extLst>
          </p:cNvPr>
          <p:cNvGraphicFramePr>
            <a:graphicFrameLocks noGrp="1"/>
          </p:cNvGraphicFramePr>
          <p:nvPr/>
        </p:nvGraphicFramePr>
        <p:xfrm>
          <a:off x="7717979" y="4181783"/>
          <a:ext cx="1386067" cy="1646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85277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Marca abituale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7C8D32E3-72F0-0614-0CBF-F3415B1F6F22}"/>
              </a:ext>
            </a:extLst>
          </p:cNvPr>
          <p:cNvGraphicFramePr>
            <a:graphicFrameLocks noGrp="1"/>
          </p:cNvGraphicFramePr>
          <p:nvPr/>
        </p:nvGraphicFramePr>
        <p:xfrm>
          <a:off x="9195748" y="4181783"/>
          <a:ext cx="1386067" cy="1646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165077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Salute /</a:t>
                      </a:r>
                      <a:b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Benessere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2DC495C9-1883-E5B1-A56A-416F9893CD1E}"/>
              </a:ext>
            </a:extLst>
          </p:cNvPr>
          <p:cNvGraphicFramePr>
            <a:graphicFrameLocks noGrp="1"/>
          </p:cNvGraphicFramePr>
          <p:nvPr/>
        </p:nvGraphicFramePr>
        <p:xfrm>
          <a:off x="10686237" y="4181783"/>
          <a:ext cx="1386067" cy="1646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7707">
                  <a:extLst>
                    <a:ext uri="{9D8B030D-6E8A-4147-A177-3AD203B41FA5}">
                      <a16:colId xmlns:a16="http://schemas.microsoft.com/office/drawing/2014/main" val="3867917740"/>
                    </a:ext>
                  </a:extLst>
                </a:gridCol>
                <a:gridCol w="378360">
                  <a:extLst>
                    <a:ext uri="{9D8B030D-6E8A-4147-A177-3AD203B41FA5}">
                      <a16:colId xmlns:a16="http://schemas.microsoft.com/office/drawing/2014/main" val="3574259620"/>
                    </a:ext>
                  </a:extLst>
                </a:gridCol>
              </a:tblGrid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Promozioni, offerte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25781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Prezzo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787415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Qualità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05753"/>
                  </a:ext>
                </a:extLst>
              </a:tr>
              <a:tr h="41164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Sostenibilità/</a:t>
                      </a:r>
                      <a:b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it-IT" sz="12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Ambiente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27%</a:t>
                      </a:r>
                      <a:endParaRPr lang="en-GB" sz="1200" b="1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91476"/>
                  </a:ext>
                </a:extLst>
              </a:tr>
            </a:tbl>
          </a:graphicData>
        </a:graphic>
      </p:graphicFrame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8CE3A14-F04E-4ED6-3F76-334B7B9C2E2B}"/>
              </a:ext>
            </a:extLst>
          </p:cNvPr>
          <p:cNvCxnSpPr/>
          <p:nvPr/>
        </p:nvCxnSpPr>
        <p:spPr>
          <a:xfrm>
            <a:off x="111967" y="4615702"/>
            <a:ext cx="11978999" cy="0"/>
          </a:xfrm>
          <a:prstGeom prst="line">
            <a:avLst/>
          </a:prstGeom>
          <a:ln>
            <a:solidFill>
              <a:srgbClr val="5AC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E6597AD-1982-5513-5DF8-BBE42EF938D6}"/>
              </a:ext>
            </a:extLst>
          </p:cNvPr>
          <p:cNvCxnSpPr/>
          <p:nvPr/>
        </p:nvCxnSpPr>
        <p:spPr>
          <a:xfrm>
            <a:off x="111967" y="5023763"/>
            <a:ext cx="11978999" cy="0"/>
          </a:xfrm>
          <a:prstGeom prst="line">
            <a:avLst/>
          </a:prstGeom>
          <a:ln>
            <a:solidFill>
              <a:srgbClr val="5AC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FA412F-5275-A780-0E9C-E92117718D86}"/>
              </a:ext>
            </a:extLst>
          </p:cNvPr>
          <p:cNvCxnSpPr/>
          <p:nvPr/>
        </p:nvCxnSpPr>
        <p:spPr>
          <a:xfrm>
            <a:off x="111967" y="5440181"/>
            <a:ext cx="11978999" cy="0"/>
          </a:xfrm>
          <a:prstGeom prst="line">
            <a:avLst/>
          </a:prstGeom>
          <a:ln>
            <a:solidFill>
              <a:srgbClr val="5AC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97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owchart: Document 47">
            <a:extLst>
              <a:ext uri="{FF2B5EF4-FFF2-40B4-BE49-F238E27FC236}">
                <a16:creationId xmlns:a16="http://schemas.microsoft.com/office/drawing/2014/main" id="{006DD822-9630-7AF4-178D-6BC0294343F1}"/>
              </a:ext>
            </a:extLst>
          </p:cNvPr>
          <p:cNvSpPr/>
          <p:nvPr/>
        </p:nvSpPr>
        <p:spPr>
          <a:xfrm rot="5400000">
            <a:off x="5722142" y="388145"/>
            <a:ext cx="6858001" cy="6081713"/>
          </a:xfrm>
          <a:prstGeom prst="flowChartDocumen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0C47A-3343-7D93-8F52-FE29F0F2914E}"/>
              </a:ext>
            </a:extLst>
          </p:cNvPr>
          <p:cNvSpPr txBox="1"/>
          <p:nvPr/>
        </p:nvSpPr>
        <p:spPr>
          <a:xfrm>
            <a:off x="421528" y="1508338"/>
            <a:ext cx="53985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latin typeface="Century Gothic" panose="020B0502020202020204" pitchFamily="34" charset="0"/>
              </a:rPr>
              <a:t>Come si può intervenire per creare valore a scaffale?</a:t>
            </a:r>
            <a:endParaRPr lang="it-IT" sz="54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bject 47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0" name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7220"/>
            <a:ext cx="12192000" cy="8092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0476C6-6849-D915-9A68-65AD8E7EDCFC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1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273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EFF355BE-10B0-BABA-C17A-CB1AF9694533}"/>
              </a:ext>
            </a:extLst>
          </p:cNvPr>
          <p:cNvSpPr txBox="1"/>
          <p:nvPr/>
        </p:nvSpPr>
        <p:spPr>
          <a:xfrm>
            <a:off x="1753984" y="114773"/>
            <a:ext cx="1011252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C’è ancora spazio per soddisfare le esigenze del consumatori sul fronte dell’assortimento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331F6-9DB4-CAEA-0C2F-F7F2AE76637C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EB2AE9-9101-35E7-F534-009D04318637}"/>
              </a:ext>
            </a:extLst>
          </p:cNvPr>
          <p:cNvSpPr txBox="1"/>
          <p:nvPr/>
        </p:nvSpPr>
        <p:spPr>
          <a:xfrm>
            <a:off x="3810000" y="6398356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Q13: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Pensando all’assortimento (varietà e disponibilità prodotti) quanto sei soddisfatto del punto vendita dove ti rechi più frequentemente per fare la spesa?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Q14: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	Sempre pensando all’assortimento (varietà e disponibilità prodotti) delle seguenti categorie di prodotto, quanto sei soddisfatto del punto vendita dove ti rechi più frequentemente per fare la spesa?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C5CE0FB-0021-5BB7-10DF-EAEEE3C1C725}"/>
              </a:ext>
            </a:extLst>
          </p:cNvPr>
          <p:cNvGrpSpPr/>
          <p:nvPr/>
        </p:nvGrpSpPr>
        <p:grpSpPr>
          <a:xfrm>
            <a:off x="2502177" y="1811571"/>
            <a:ext cx="2013804" cy="2288445"/>
            <a:chOff x="4806874" y="1903388"/>
            <a:chExt cx="1705375" cy="1937953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334361F5-0144-699F-EDAB-D4F9EBAA9EEB}"/>
                </a:ext>
              </a:extLst>
            </p:cNvPr>
            <p:cNvGraphicFramePr/>
            <p:nvPr/>
          </p:nvGraphicFramePr>
          <p:xfrm>
            <a:off x="4806874" y="1903388"/>
            <a:ext cx="1705375" cy="19379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3EB618-7B69-F49F-7B30-69E084CBC296}"/>
                </a:ext>
              </a:extLst>
            </p:cNvPr>
            <p:cNvSpPr/>
            <p:nvPr/>
          </p:nvSpPr>
          <p:spPr>
            <a:xfrm>
              <a:off x="5286344" y="2555674"/>
              <a:ext cx="845988" cy="6515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27</a:t>
              </a:r>
              <a:r>
                <a:rPr kumimoji="0" lang="en-US" sz="4400" b="0" i="0" u="none" strike="noStrike" kern="1200" cap="none" spc="-30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%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675F20E-1357-7619-BCC7-3C1DB09BD608}"/>
              </a:ext>
            </a:extLst>
          </p:cNvPr>
          <p:cNvSpPr/>
          <p:nvPr/>
        </p:nvSpPr>
        <p:spPr>
          <a:xfrm>
            <a:off x="491709" y="1303739"/>
            <a:ext cx="49724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Pensando all’assortimento</a:t>
            </a:r>
            <a:r>
              <a:rPr kumimoji="0" lang="it-IT" sz="20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it-IT" sz="20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20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quanto sei soddisfatto del tuo </a:t>
            </a:r>
            <a:br>
              <a:rPr kumimoji="0" lang="it-IT" sz="20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it-IT" sz="2000" b="0" i="0" u="none" strike="noStrike" kern="0" cap="none" spc="-1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punto vendita?</a:t>
            </a: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17F4D73-E8D6-DB62-F7AA-28997F91870D}"/>
              </a:ext>
            </a:extLst>
          </p:cNvPr>
          <p:cNvGrpSpPr/>
          <p:nvPr/>
        </p:nvGrpSpPr>
        <p:grpSpPr>
          <a:xfrm>
            <a:off x="4778207" y="2074515"/>
            <a:ext cx="6718468" cy="588192"/>
            <a:chOff x="761510" y="4154718"/>
            <a:chExt cx="6718468" cy="588192"/>
          </a:xfrm>
        </p:grpSpPr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203092DD-8ACF-2723-E384-0D4937CEE813}"/>
                </a:ext>
              </a:extLst>
            </p:cNvPr>
            <p:cNvSpPr/>
            <p:nvPr/>
          </p:nvSpPr>
          <p:spPr>
            <a:xfrm>
              <a:off x="761510" y="4154718"/>
              <a:ext cx="588192" cy="588192"/>
            </a:xfrm>
            <a:prstGeom prst="ellipse">
              <a:avLst/>
            </a:prstGeom>
            <a:solidFill>
              <a:srgbClr val="5ACA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30ECD9B0-0049-40AF-D21E-297DFBDF8810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Su </a:t>
              </a:r>
              <a:r>
                <a:rPr kumimoji="0" lang="it-IT" sz="2000" b="1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quali prodotti </a:t>
              </a: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55" name="Table 454">
            <a:extLst>
              <a:ext uri="{FF2B5EF4-FFF2-40B4-BE49-F238E27FC236}">
                <a16:creationId xmlns:a16="http://schemas.microsoft.com/office/drawing/2014/main" id="{4B68FCA4-0DB2-59E7-30A2-560777477031}"/>
              </a:ext>
            </a:extLst>
          </p:cNvPr>
          <p:cNvGraphicFramePr>
            <a:graphicFrameLocks noGrp="1"/>
          </p:cNvGraphicFramePr>
          <p:nvPr/>
        </p:nvGraphicFramePr>
        <p:xfrm>
          <a:off x="5772150" y="2736686"/>
          <a:ext cx="6019800" cy="3119096"/>
        </p:xfrm>
        <a:graphic>
          <a:graphicData uri="http://schemas.openxmlformats.org/drawingml/2006/table">
            <a:tbl>
              <a:tblPr/>
              <a:tblGrid>
                <a:gridCol w="5133975">
                  <a:extLst>
                    <a:ext uri="{9D8B030D-6E8A-4147-A177-3AD203B41FA5}">
                      <a16:colId xmlns:a16="http://schemas.microsoft.com/office/drawing/2014/main" val="384695812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788348294"/>
                    </a:ext>
                  </a:extLst>
                </a:gridCol>
              </a:tblGrid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confezionati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(pasta, riso, sughi, biscotti, tè, caffè)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33%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33920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freschi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(salumi, formaggi)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33%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913197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Bevande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analcoliche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51018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surgelati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938688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Alcolici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(birra, vino)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48292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la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pulizia della casa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/del bucato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668586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l’igiene personale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, cosmetici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534818"/>
                  </a:ext>
                </a:extLst>
              </a:tr>
              <a:tr h="3898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animali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089329"/>
                  </a:ext>
                </a:extLst>
              </a:tr>
            </a:tbl>
          </a:graphicData>
        </a:graphic>
      </p:graphicFrame>
      <p:sp>
        <p:nvSpPr>
          <p:cNvPr id="457" name="Circle: Hollow 456">
            <a:extLst>
              <a:ext uri="{FF2B5EF4-FFF2-40B4-BE49-F238E27FC236}">
                <a16:creationId xmlns:a16="http://schemas.microsoft.com/office/drawing/2014/main" id="{114A9910-8F63-BA70-D919-2443D82C99C0}"/>
              </a:ext>
            </a:extLst>
          </p:cNvPr>
          <p:cNvSpPr/>
          <p:nvPr/>
        </p:nvSpPr>
        <p:spPr>
          <a:xfrm>
            <a:off x="5464148" y="2881362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0" name="Circle: Hollow 459">
            <a:extLst>
              <a:ext uri="{FF2B5EF4-FFF2-40B4-BE49-F238E27FC236}">
                <a16:creationId xmlns:a16="http://schemas.microsoft.com/office/drawing/2014/main" id="{29178D38-762D-096C-C21A-64871222D662}"/>
              </a:ext>
            </a:extLst>
          </p:cNvPr>
          <p:cNvSpPr/>
          <p:nvPr/>
        </p:nvSpPr>
        <p:spPr>
          <a:xfrm>
            <a:off x="5464148" y="3268874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1" name="Circle: Hollow 460">
            <a:extLst>
              <a:ext uri="{FF2B5EF4-FFF2-40B4-BE49-F238E27FC236}">
                <a16:creationId xmlns:a16="http://schemas.microsoft.com/office/drawing/2014/main" id="{B8D9162C-84B4-BBA8-5DB8-B02057D1A914}"/>
              </a:ext>
            </a:extLst>
          </p:cNvPr>
          <p:cNvSpPr/>
          <p:nvPr/>
        </p:nvSpPr>
        <p:spPr>
          <a:xfrm>
            <a:off x="5464148" y="3656386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2" name="Circle: Hollow 461">
            <a:extLst>
              <a:ext uri="{FF2B5EF4-FFF2-40B4-BE49-F238E27FC236}">
                <a16:creationId xmlns:a16="http://schemas.microsoft.com/office/drawing/2014/main" id="{5101522B-9C81-1A61-E958-705AA7406524}"/>
              </a:ext>
            </a:extLst>
          </p:cNvPr>
          <p:cNvSpPr/>
          <p:nvPr/>
        </p:nvSpPr>
        <p:spPr>
          <a:xfrm>
            <a:off x="5464148" y="4043898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3" name="Circle: Hollow 462">
            <a:extLst>
              <a:ext uri="{FF2B5EF4-FFF2-40B4-BE49-F238E27FC236}">
                <a16:creationId xmlns:a16="http://schemas.microsoft.com/office/drawing/2014/main" id="{DC5DA7A3-FEC2-70CC-A1AD-DB31F3A8CAEB}"/>
              </a:ext>
            </a:extLst>
          </p:cNvPr>
          <p:cNvSpPr/>
          <p:nvPr/>
        </p:nvSpPr>
        <p:spPr>
          <a:xfrm>
            <a:off x="5464148" y="4431410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4" name="Circle: Hollow 463">
            <a:extLst>
              <a:ext uri="{FF2B5EF4-FFF2-40B4-BE49-F238E27FC236}">
                <a16:creationId xmlns:a16="http://schemas.microsoft.com/office/drawing/2014/main" id="{1BC509E0-935F-0219-1325-909A612F9EC7}"/>
              </a:ext>
            </a:extLst>
          </p:cNvPr>
          <p:cNvSpPr/>
          <p:nvPr/>
        </p:nvSpPr>
        <p:spPr>
          <a:xfrm>
            <a:off x="5464148" y="4818922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5" name="Circle: Hollow 464">
            <a:extLst>
              <a:ext uri="{FF2B5EF4-FFF2-40B4-BE49-F238E27FC236}">
                <a16:creationId xmlns:a16="http://schemas.microsoft.com/office/drawing/2014/main" id="{3F5136C5-3CE8-D25B-EB1E-5059F389A9C8}"/>
              </a:ext>
            </a:extLst>
          </p:cNvPr>
          <p:cNvSpPr/>
          <p:nvPr/>
        </p:nvSpPr>
        <p:spPr>
          <a:xfrm>
            <a:off x="5464148" y="5206434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EAFCE-6DE4-CA00-F899-98081B8AA449}"/>
              </a:ext>
            </a:extLst>
          </p:cNvPr>
          <p:cNvSpPr txBox="1"/>
          <p:nvPr/>
        </p:nvSpPr>
        <p:spPr>
          <a:xfrm>
            <a:off x="287693" y="6161675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 BOX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(Molto soddisfatto)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0E973B73-0410-0975-6607-57D40B9F4F6D}"/>
              </a:ext>
            </a:extLst>
          </p:cNvPr>
          <p:cNvSpPr/>
          <p:nvPr/>
        </p:nvSpPr>
        <p:spPr>
          <a:xfrm>
            <a:off x="5464148" y="5593946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86C86-423C-30D9-EBFF-A88F1FFD9B39}"/>
              </a:ext>
            </a:extLst>
          </p:cNvPr>
          <p:cNvSpPr txBox="1"/>
          <p:nvPr/>
        </p:nvSpPr>
        <p:spPr>
          <a:xfrm>
            <a:off x="5443674" y="2491551"/>
            <a:ext cx="63959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Acquistano le categorie di prodotto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88490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Ora immagina il punto vendita ideale in cui ti piacerebbe fare la spesa di generi alimentari e prodotti per la casa nei prossimi 6 mesi.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Pensando all’assortimento quali caratteristiche dovrebbe avere per poterti soddisfare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B63F4-2605-8100-0B36-5EF2C62567F1}"/>
              </a:ext>
            </a:extLst>
          </p:cNvPr>
          <p:cNvSpPr txBox="1"/>
          <p:nvPr/>
        </p:nvSpPr>
        <p:spPr>
          <a:xfrm>
            <a:off x="275336" y="6207202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TOP2 BOXES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(Estremamente + Molto importante)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2E80E4-6D3A-BEDB-4315-E7F181D0D3AE}"/>
              </a:ext>
            </a:extLst>
          </p:cNvPr>
          <p:cNvCxnSpPr>
            <a:cxnSpLocks/>
          </p:cNvCxnSpPr>
          <p:nvPr/>
        </p:nvCxnSpPr>
        <p:spPr>
          <a:xfrm>
            <a:off x="670460" y="1759574"/>
            <a:ext cx="10849506" cy="0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3063819-9B87-070C-3815-D81390BB0ACD}"/>
              </a:ext>
            </a:extLst>
          </p:cNvPr>
          <p:cNvSpPr/>
          <p:nvPr/>
        </p:nvSpPr>
        <p:spPr>
          <a:xfrm>
            <a:off x="739118" y="2193725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83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1C796-8659-6EF2-9FE9-D61C3AD27D93}"/>
              </a:ext>
            </a:extLst>
          </p:cNvPr>
          <p:cNvSpPr txBox="1"/>
          <p:nvPr/>
        </p:nvSpPr>
        <p:spPr>
          <a:xfrm>
            <a:off x="1698592" y="2198985"/>
            <a:ext cx="457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Avere  prezzi più convenienti </a:t>
            </a:r>
            <a:b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degli altri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7EA778-38E2-ED9F-0168-F71F2EE6EEE7}"/>
              </a:ext>
            </a:extLst>
          </p:cNvPr>
          <p:cNvSpPr/>
          <p:nvPr/>
        </p:nvSpPr>
        <p:spPr>
          <a:xfrm>
            <a:off x="6574385" y="2193725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80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D436E-31FC-24C0-5A8E-47C65BA3E616}"/>
              </a:ext>
            </a:extLst>
          </p:cNvPr>
          <p:cNvSpPr txBox="1"/>
          <p:nvPr/>
        </p:nvSpPr>
        <p:spPr>
          <a:xfrm>
            <a:off x="7463126" y="2198985"/>
            <a:ext cx="457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Poter individuare facilmente le offerte/gli sconti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9DDD11-C4CB-C149-5B31-7B971A7E1366}"/>
              </a:ext>
            </a:extLst>
          </p:cNvPr>
          <p:cNvSpPr/>
          <p:nvPr/>
        </p:nvSpPr>
        <p:spPr>
          <a:xfrm>
            <a:off x="739118" y="3244323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80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D89D3A-ECD3-9758-6E8E-C6E790DFEE97}"/>
              </a:ext>
            </a:extLst>
          </p:cNvPr>
          <p:cNvSpPr txBox="1"/>
          <p:nvPr/>
        </p:nvSpPr>
        <p:spPr>
          <a:xfrm>
            <a:off x="1698592" y="3258152"/>
            <a:ext cx="457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Offrire tante promozioni, offerte speciali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E44424-A58C-D748-BC40-56E5C58E8E28}"/>
              </a:ext>
            </a:extLst>
          </p:cNvPr>
          <p:cNvSpPr/>
          <p:nvPr/>
        </p:nvSpPr>
        <p:spPr>
          <a:xfrm>
            <a:off x="6574385" y="3244323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73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50F32-9ECE-BBDA-7278-79B8DD34661D}"/>
              </a:ext>
            </a:extLst>
          </p:cNvPr>
          <p:cNvSpPr txBox="1"/>
          <p:nvPr/>
        </p:nvSpPr>
        <p:spPr>
          <a:xfrm>
            <a:off x="7463077" y="3258152"/>
            <a:ext cx="47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Poter individuare facilmente i prodotti e le marche più convenienti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86633-0F2B-1CFA-6A32-643F3B58F1E4}"/>
              </a:ext>
            </a:extLst>
          </p:cNvPr>
          <p:cNvSpPr txBox="1"/>
          <p:nvPr/>
        </p:nvSpPr>
        <p:spPr>
          <a:xfrm>
            <a:off x="1698592" y="5323726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Poter individuare facilmente le novità a scaffale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841990-4FDE-E450-F04A-3B805A626F3A}"/>
              </a:ext>
            </a:extLst>
          </p:cNvPr>
          <p:cNvSpPr/>
          <p:nvPr/>
        </p:nvSpPr>
        <p:spPr>
          <a:xfrm>
            <a:off x="739118" y="5306488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58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BD9D02-3FE8-8F97-CE9C-B7948C51DEAA}"/>
              </a:ext>
            </a:extLst>
          </p:cNvPr>
          <p:cNvSpPr/>
          <p:nvPr/>
        </p:nvSpPr>
        <p:spPr>
          <a:xfrm>
            <a:off x="6574385" y="5306488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49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0162C0-ADFA-6438-0191-B9185AB7C47C}"/>
              </a:ext>
            </a:extLst>
          </p:cNvPr>
          <p:cNvSpPr txBox="1"/>
          <p:nvPr/>
        </p:nvSpPr>
        <p:spPr>
          <a:xfrm>
            <a:off x="7463077" y="5358762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Offrire tanti prodotti della marca del supermercato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E364A3-086F-02F8-8DB0-CAD760E9A6A5}"/>
              </a:ext>
            </a:extLst>
          </p:cNvPr>
          <p:cNvSpPr/>
          <p:nvPr/>
        </p:nvSpPr>
        <p:spPr>
          <a:xfrm>
            <a:off x="6574385" y="4280521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65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6EEE5D-8F3D-D3AF-FFF5-C08856F73309}"/>
              </a:ext>
            </a:extLst>
          </p:cNvPr>
          <p:cNvSpPr txBox="1"/>
          <p:nvPr/>
        </p:nvSpPr>
        <p:spPr>
          <a:xfrm>
            <a:off x="7463077" y="4081277"/>
            <a:ext cx="4369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Avere un vasto assortimento di prodotti, tante marche tra cui scegliere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4367C0-811E-9266-BBDA-36883CA9E516}"/>
              </a:ext>
            </a:extLst>
          </p:cNvPr>
          <p:cNvSpPr txBox="1"/>
          <p:nvPr/>
        </p:nvSpPr>
        <p:spPr>
          <a:xfrm>
            <a:off x="1698592" y="4081277"/>
            <a:ext cx="4369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Permettermi di fare la spesa velocemente trovando tutto quello che mi serve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AD5233-559E-12C5-7E1C-4F9FB90A159D}"/>
              </a:ext>
            </a:extLst>
          </p:cNvPr>
          <p:cNvSpPr/>
          <p:nvPr/>
        </p:nvSpPr>
        <p:spPr>
          <a:xfrm>
            <a:off x="739118" y="4280521"/>
            <a:ext cx="742362" cy="742362"/>
          </a:xfrm>
          <a:prstGeom prst="ellipse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D46735A5-E162-1231-AAF6-1A32D4E27321}"/>
              </a:ext>
            </a:extLst>
          </p:cNvPr>
          <p:cNvSpPr txBox="1"/>
          <p:nvPr/>
        </p:nvSpPr>
        <p:spPr>
          <a:xfrm>
            <a:off x="1698592" y="153016"/>
            <a:ext cx="10081928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L’organizzazione dello scaffale deve aiutare il consumatore nell’individuare facilmente offerte e promozioni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 animBg="1"/>
      <p:bldP spid="14" grpId="0"/>
      <p:bldP spid="17" grpId="0" animBg="1"/>
      <p:bldP spid="18" grpId="0"/>
      <p:bldP spid="19" grpId="0" animBg="1"/>
      <p:bldP spid="20" grpId="0"/>
      <p:bldP spid="8" grpId="0"/>
      <p:bldP spid="9" grpId="0" animBg="1"/>
      <p:bldP spid="10" grpId="0" animBg="1"/>
      <p:bldP spid="12" grpId="0"/>
      <p:bldP spid="16" grpId="0" animBg="1"/>
      <p:bldP spid="21" grpId="0"/>
      <p:bldP spid="22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BCA7714E-68E4-75D7-AF20-20FBCD392BF2}"/>
              </a:ext>
            </a:extLst>
          </p:cNvPr>
          <p:cNvSpPr txBox="1"/>
          <p:nvPr/>
        </p:nvSpPr>
        <p:spPr>
          <a:xfrm>
            <a:off x="1603059" y="144641"/>
            <a:ext cx="1017667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Oltre alla convenienza, freschezza e salubrità sono gli elementi imprescindibili dell’assortimento ideale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88490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Ora immagina il punto vendita ideale in cui ti piacerebbe fare la spesa di generi alimentari e prodotti per la casa nei prossimi 6 mesi.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Pensando all’assortimento quali caratteristiche dovrebbe avere per poterti soddisfare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B63F4-2605-8100-0B36-5EF2C62567F1}"/>
              </a:ext>
            </a:extLst>
          </p:cNvPr>
          <p:cNvSpPr txBox="1"/>
          <p:nvPr/>
        </p:nvSpPr>
        <p:spPr>
          <a:xfrm>
            <a:off x="287693" y="6150658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TOP2 BOXES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(Estremamente + Molto importante)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9A6A2-A161-2311-513E-A88DFE61263F}"/>
              </a:ext>
            </a:extLst>
          </p:cNvPr>
          <p:cNvGrpSpPr/>
          <p:nvPr/>
        </p:nvGrpSpPr>
        <p:grpSpPr>
          <a:xfrm>
            <a:off x="150926" y="1281995"/>
            <a:ext cx="6718468" cy="588192"/>
            <a:chOff x="761510" y="4154718"/>
            <a:chExt cx="6718468" cy="58819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EC6619-22D7-5F10-1E78-3F10573D0EE9}"/>
                </a:ext>
              </a:extLst>
            </p:cNvPr>
            <p:cNvSpPr/>
            <p:nvPr/>
          </p:nvSpPr>
          <p:spPr>
            <a:xfrm>
              <a:off x="761510" y="4154718"/>
              <a:ext cx="588192" cy="588192"/>
            </a:xfrm>
            <a:prstGeom prst="ellipse">
              <a:avLst/>
            </a:prstGeom>
            <a:solidFill>
              <a:srgbClr val="F7C4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0B29DA-DE42-88C0-0785-09F41A393CFA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L’assortimento ideale...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2E80E4-6D3A-BEDB-4315-E7F181D0D3AE}"/>
              </a:ext>
            </a:extLst>
          </p:cNvPr>
          <p:cNvCxnSpPr>
            <a:cxnSpLocks/>
          </p:cNvCxnSpPr>
          <p:nvPr/>
        </p:nvCxnSpPr>
        <p:spPr>
          <a:xfrm>
            <a:off x="670460" y="1759574"/>
            <a:ext cx="10849506" cy="0"/>
          </a:xfrm>
          <a:prstGeom prst="line">
            <a:avLst/>
          </a:prstGeom>
          <a:ln>
            <a:solidFill>
              <a:srgbClr val="F7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FD46984-B49A-7276-618F-DA8BF355AE10}"/>
              </a:ext>
            </a:extLst>
          </p:cNvPr>
          <p:cNvSpPr/>
          <p:nvPr/>
        </p:nvSpPr>
        <p:spPr>
          <a:xfrm>
            <a:off x="729912" y="2131993"/>
            <a:ext cx="742362" cy="74236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82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F16629-D141-119D-A241-583070FE4D78}"/>
              </a:ext>
            </a:extLst>
          </p:cNvPr>
          <p:cNvSpPr txBox="1"/>
          <p:nvPr/>
        </p:nvSpPr>
        <p:spPr>
          <a:xfrm>
            <a:off x="1618604" y="2137253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prodotti di maggiore freschezza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D6970F-2212-EF23-7659-E503AA528F6E}"/>
              </a:ext>
            </a:extLst>
          </p:cNvPr>
          <p:cNvSpPr/>
          <p:nvPr/>
        </p:nvSpPr>
        <p:spPr>
          <a:xfrm>
            <a:off x="6626111" y="2131993"/>
            <a:ext cx="742362" cy="74236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73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FC13E-285B-5E8B-4304-BBFDDEE30DA4}"/>
              </a:ext>
            </a:extLst>
          </p:cNvPr>
          <p:cNvSpPr txBox="1"/>
          <p:nvPr/>
        </p:nvSpPr>
        <p:spPr>
          <a:xfrm>
            <a:off x="7514803" y="2137253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un vasto assortimento di prodotti sani e salutari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F6D989-9EF5-4D1D-58BE-A4EF94C60B4A}"/>
              </a:ext>
            </a:extLst>
          </p:cNvPr>
          <p:cNvSpPr/>
          <p:nvPr/>
        </p:nvSpPr>
        <p:spPr>
          <a:xfrm>
            <a:off x="729912" y="3339320"/>
            <a:ext cx="742362" cy="74236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73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8475F8-DDBC-8C0B-4740-6171EB1C1D5A}"/>
              </a:ext>
            </a:extLst>
          </p:cNvPr>
          <p:cNvSpPr txBox="1"/>
          <p:nvPr/>
        </p:nvSpPr>
        <p:spPr>
          <a:xfrm>
            <a:off x="1618604" y="3348572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Offrire prodotti prevalentemente stagionali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F47F63-01A3-DE55-21DA-E0EB401C8048}"/>
              </a:ext>
            </a:extLst>
          </p:cNvPr>
          <p:cNvSpPr/>
          <p:nvPr/>
        </p:nvSpPr>
        <p:spPr>
          <a:xfrm>
            <a:off x="6626111" y="3339320"/>
            <a:ext cx="742362" cy="74236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D926FD-9E04-8DD8-6031-6BFDF0A7D866}"/>
              </a:ext>
            </a:extLst>
          </p:cNvPr>
          <p:cNvSpPr txBox="1"/>
          <p:nvPr/>
        </p:nvSpPr>
        <p:spPr>
          <a:xfrm>
            <a:off x="7514803" y="3348572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tanti  prodotti del territorio, prodotti locali, a km 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21CFDC-AD2A-AFF7-9445-0889A004815C}"/>
              </a:ext>
            </a:extLst>
          </p:cNvPr>
          <p:cNvSpPr/>
          <p:nvPr/>
        </p:nvSpPr>
        <p:spPr>
          <a:xfrm>
            <a:off x="729912" y="4448547"/>
            <a:ext cx="742362" cy="74236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67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D026D-3D04-9EA6-4F84-3D66E68F63A2}"/>
              </a:ext>
            </a:extLst>
          </p:cNvPr>
          <p:cNvSpPr txBox="1"/>
          <p:nvPr/>
        </p:nvSpPr>
        <p:spPr>
          <a:xfrm>
            <a:off x="1618604" y="4473429"/>
            <a:ext cx="457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Poter trovare maggiori informazioni sulla provenienza dei prodotti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5D5616-3B0F-3218-62B4-2C47824CD5C0}"/>
              </a:ext>
            </a:extLst>
          </p:cNvPr>
          <p:cNvSpPr txBox="1"/>
          <p:nvPr/>
        </p:nvSpPr>
        <p:spPr>
          <a:xfrm>
            <a:off x="7516491" y="4473429"/>
            <a:ext cx="47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prodotti di qualità superiore rispetto agli altri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6956D3-4E87-E64F-5ABD-AD2E36B6C1B9}"/>
              </a:ext>
            </a:extLst>
          </p:cNvPr>
          <p:cNvSpPr/>
          <p:nvPr/>
        </p:nvSpPr>
        <p:spPr>
          <a:xfrm>
            <a:off x="6630007" y="4448547"/>
            <a:ext cx="742362" cy="74236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66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5919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12" grpId="0" animBg="1"/>
      <p:bldP spid="16" grpId="0"/>
      <p:bldP spid="21" grpId="0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bject 1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7" name="Imag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475220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91775" cy="68579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017674" y="1428491"/>
            <a:ext cx="912399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</a:rPr>
              <a:t>Cosa vi racconteremo oggi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71" name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6EC9AA-8D33-5593-0977-4647A2A6730F}"/>
              </a:ext>
            </a:extLst>
          </p:cNvPr>
          <p:cNvGrpSpPr/>
          <p:nvPr/>
        </p:nvGrpSpPr>
        <p:grpSpPr>
          <a:xfrm>
            <a:off x="2104604" y="2648361"/>
            <a:ext cx="8262712" cy="665162"/>
            <a:chOff x="1021331" y="2320023"/>
            <a:chExt cx="9037069" cy="665162"/>
          </a:xfrm>
        </p:grpSpPr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FAFB73A9-EBF2-9FC6-21E4-EB81B95875A2}"/>
                </a:ext>
              </a:extLst>
            </p:cNvPr>
            <p:cNvSpPr txBox="1">
              <a:spLocks/>
            </p:cNvSpPr>
            <p:nvPr/>
          </p:nvSpPr>
          <p:spPr>
            <a:xfrm>
              <a:off x="1105172" y="2320023"/>
              <a:ext cx="8953228" cy="665162"/>
            </a:xfrm>
            <a:prstGeom prst="roundRect">
              <a:avLst>
                <a:gd name="adj" fmla="val 5989"/>
              </a:avLst>
            </a:prstGeom>
            <a:noFill/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txBody>
            <a:bodyPr vert="horz" wrap="square" lIns="0" tIns="45720" rIns="91440" bIns="45720" rtlCol="0" anchor="ctr">
              <a:noAutofit/>
            </a:bodyPr>
            <a:lstStyle>
              <a:lvl1pPr marL="630238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0238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L’impatto inflattivo sui consumatori italiani</a:t>
              </a:r>
            </a:p>
          </p:txBody>
        </p: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35C0733A-1A84-CDF4-AE63-78E5A7ACF7AA}"/>
                </a:ext>
              </a:extLst>
            </p:cNvPr>
            <p:cNvSpPr txBox="1">
              <a:spLocks/>
            </p:cNvSpPr>
            <p:nvPr/>
          </p:nvSpPr>
          <p:spPr>
            <a:xfrm>
              <a:off x="1021331" y="2445793"/>
              <a:ext cx="583314" cy="4270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01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6B7E72-D6EF-35E5-195A-5D9E5C6C1C02}"/>
              </a:ext>
            </a:extLst>
          </p:cNvPr>
          <p:cNvGrpSpPr/>
          <p:nvPr/>
        </p:nvGrpSpPr>
        <p:grpSpPr>
          <a:xfrm>
            <a:off x="2104604" y="3424666"/>
            <a:ext cx="8262712" cy="665162"/>
            <a:chOff x="1021331" y="2995721"/>
            <a:chExt cx="9037069" cy="665162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A08F819B-1658-4E89-9399-C39A18E769D9}"/>
                </a:ext>
              </a:extLst>
            </p:cNvPr>
            <p:cNvSpPr txBox="1">
              <a:spLocks/>
            </p:cNvSpPr>
            <p:nvPr/>
          </p:nvSpPr>
          <p:spPr>
            <a:xfrm>
              <a:off x="1105172" y="2995721"/>
              <a:ext cx="8953228" cy="665162"/>
            </a:xfrm>
            <a:prstGeom prst="roundRect">
              <a:avLst>
                <a:gd name="adj" fmla="val 5989"/>
              </a:avLst>
            </a:prstGeom>
            <a:noFill/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txBody>
            <a:bodyPr vert="horz" wrap="square" lIns="0" tIns="45720" rIns="91440" bIns="45720" rtlCol="0" anchor="ctr">
              <a:noAutofit/>
            </a:bodyPr>
            <a:lstStyle>
              <a:lvl1pPr marL="630238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0238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Quali risorse si mettono in campo a salvaguardia del bilancio familiare?</a:t>
              </a:r>
            </a:p>
          </p:txBody>
        </p:sp>
        <p:sp>
          <p:nvSpPr>
            <p:cNvPr id="15" name="Text Placeholder 6">
              <a:extLst>
                <a:ext uri="{FF2B5EF4-FFF2-40B4-BE49-F238E27FC236}">
                  <a16:creationId xmlns:a16="http://schemas.microsoft.com/office/drawing/2014/main" id="{3CAC7470-EFB7-E984-07E2-252E0194742C}"/>
                </a:ext>
              </a:extLst>
            </p:cNvPr>
            <p:cNvSpPr txBox="1">
              <a:spLocks/>
            </p:cNvSpPr>
            <p:nvPr/>
          </p:nvSpPr>
          <p:spPr>
            <a:xfrm>
              <a:off x="1021331" y="3109134"/>
              <a:ext cx="583314" cy="4270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02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58D030-5998-29F0-A8E0-74AD7F0FC105}"/>
              </a:ext>
            </a:extLst>
          </p:cNvPr>
          <p:cNvGrpSpPr/>
          <p:nvPr/>
        </p:nvGrpSpPr>
        <p:grpSpPr>
          <a:xfrm>
            <a:off x="2104604" y="4200971"/>
            <a:ext cx="8262712" cy="665162"/>
            <a:chOff x="1021331" y="3818900"/>
            <a:chExt cx="9037069" cy="665162"/>
          </a:xfrm>
        </p:grpSpPr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624F6E87-BDFE-34D2-5A51-0B4E2FBCE7E7}"/>
                </a:ext>
              </a:extLst>
            </p:cNvPr>
            <p:cNvSpPr txBox="1">
              <a:spLocks/>
            </p:cNvSpPr>
            <p:nvPr/>
          </p:nvSpPr>
          <p:spPr>
            <a:xfrm>
              <a:off x="1105171" y="3818900"/>
              <a:ext cx="8953229" cy="665162"/>
            </a:xfrm>
            <a:prstGeom prst="roundRect">
              <a:avLst>
                <a:gd name="adj" fmla="val 5989"/>
              </a:avLst>
            </a:prstGeom>
            <a:noFill/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txBody>
            <a:bodyPr vert="horz" wrap="square" lIns="0" tIns="45720" rIns="91440" bIns="45720" rtlCol="0" anchor="ctr">
              <a:noAutofit/>
            </a:bodyPr>
            <a:lstStyle>
              <a:lvl1pPr marL="630238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0238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Come si può intervenire per valorizzare l’offerta a scaffale?</a:t>
              </a:r>
            </a:p>
          </p:txBody>
        </p:sp>
        <p:sp>
          <p:nvSpPr>
            <p:cNvPr id="17" name="Text Placeholder 8">
              <a:extLst>
                <a:ext uri="{FF2B5EF4-FFF2-40B4-BE49-F238E27FC236}">
                  <a16:creationId xmlns:a16="http://schemas.microsoft.com/office/drawing/2014/main" id="{197B3161-D913-FBBC-2468-3D548EF5B0E8}"/>
                </a:ext>
              </a:extLst>
            </p:cNvPr>
            <p:cNvSpPr txBox="1">
              <a:spLocks/>
            </p:cNvSpPr>
            <p:nvPr/>
          </p:nvSpPr>
          <p:spPr>
            <a:xfrm>
              <a:off x="1021331" y="3932315"/>
              <a:ext cx="583314" cy="4270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03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CEC41E-EE1B-D142-143B-142B8837A586}"/>
              </a:ext>
            </a:extLst>
          </p:cNvPr>
          <p:cNvGrpSpPr/>
          <p:nvPr/>
        </p:nvGrpSpPr>
        <p:grpSpPr>
          <a:xfrm>
            <a:off x="2104604" y="4977275"/>
            <a:ext cx="8262712" cy="665162"/>
            <a:chOff x="1021331" y="4661495"/>
            <a:chExt cx="9037069" cy="665162"/>
          </a:xfrm>
        </p:grpSpPr>
        <p:sp>
          <p:nvSpPr>
            <p:cNvPr id="18" name="Text Placeholder 9">
              <a:extLst>
                <a:ext uri="{FF2B5EF4-FFF2-40B4-BE49-F238E27FC236}">
                  <a16:creationId xmlns:a16="http://schemas.microsoft.com/office/drawing/2014/main" id="{DA6B07EF-2212-97C6-9241-D2F5ED150786}"/>
                </a:ext>
              </a:extLst>
            </p:cNvPr>
            <p:cNvSpPr txBox="1">
              <a:spLocks/>
            </p:cNvSpPr>
            <p:nvPr/>
          </p:nvSpPr>
          <p:spPr>
            <a:xfrm>
              <a:off x="1105172" y="4661495"/>
              <a:ext cx="8953228" cy="665162"/>
            </a:xfrm>
            <a:prstGeom prst="roundRect">
              <a:avLst>
                <a:gd name="adj" fmla="val 5989"/>
              </a:avLst>
            </a:prstGeom>
            <a:noFill/>
            <a:effectLst>
              <a:outerShdw blurRad="508000" dist="127000" dir="2700000" sx="101000" sy="101000" algn="ctr" rotWithShape="0">
                <a:prstClr val="black">
                  <a:alpha val="8000"/>
                </a:prstClr>
              </a:outerShdw>
            </a:effectLst>
          </p:spPr>
          <p:txBody>
            <a:bodyPr vert="horz" wrap="square" lIns="0" tIns="45720" rIns="91440" bIns="45720" rtlCol="0" anchor="ctr">
              <a:noAutofit/>
            </a:bodyPr>
            <a:lstStyle>
              <a:lvl1pPr marL="630238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0238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Conclusioni</a:t>
              </a:r>
            </a:p>
          </p:txBody>
        </p:sp>
        <p:sp>
          <p:nvSpPr>
            <p:cNvPr id="19" name="Text Placeholder 10">
              <a:extLst>
                <a:ext uri="{FF2B5EF4-FFF2-40B4-BE49-F238E27FC236}">
                  <a16:creationId xmlns:a16="http://schemas.microsoft.com/office/drawing/2014/main" id="{D5EEC1FB-9183-7884-3648-822B6713FAC2}"/>
                </a:ext>
              </a:extLst>
            </p:cNvPr>
            <p:cNvSpPr txBox="1">
              <a:spLocks/>
            </p:cNvSpPr>
            <p:nvPr/>
          </p:nvSpPr>
          <p:spPr>
            <a:xfrm>
              <a:off x="1021331" y="4787266"/>
              <a:ext cx="583314" cy="4270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kumimoji="0" lang="en-US" sz="2000" b="0" i="0" u="none" strike="noStrike" kern="1200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Arial"/>
                </a:rPr>
                <a:t>04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88490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Ora immagina il punto vendita ideale in cui ti piacerebbe fare la spesa di generi alimentari e prodotti per la casa nei prossimi 6 mesi.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Pensando all’assortimento quali caratteristiche dovrebbe avere per poterti soddisfare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B63F4-2605-8100-0B36-5EF2C62567F1}"/>
              </a:ext>
            </a:extLst>
          </p:cNvPr>
          <p:cNvSpPr txBox="1"/>
          <p:nvPr/>
        </p:nvSpPr>
        <p:spPr>
          <a:xfrm>
            <a:off x="287693" y="6150658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TOP2 BOXES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(Estremamente + Molto importante)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9A6A2-A161-2311-513E-A88DFE61263F}"/>
              </a:ext>
            </a:extLst>
          </p:cNvPr>
          <p:cNvGrpSpPr/>
          <p:nvPr/>
        </p:nvGrpSpPr>
        <p:grpSpPr>
          <a:xfrm>
            <a:off x="150926" y="1281995"/>
            <a:ext cx="6718468" cy="588192"/>
            <a:chOff x="761510" y="4154718"/>
            <a:chExt cx="6718468" cy="58819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EC6619-22D7-5F10-1E78-3F10573D0EE9}"/>
                </a:ext>
              </a:extLst>
            </p:cNvPr>
            <p:cNvSpPr/>
            <p:nvPr/>
          </p:nvSpPr>
          <p:spPr>
            <a:xfrm>
              <a:off x="761510" y="4154718"/>
              <a:ext cx="588192" cy="58819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0B29DA-DE42-88C0-0785-09F41A393CFA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L’assortimento ideale...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2E80E4-6D3A-BEDB-4315-E7F181D0D3AE}"/>
              </a:ext>
            </a:extLst>
          </p:cNvPr>
          <p:cNvCxnSpPr>
            <a:cxnSpLocks/>
          </p:cNvCxnSpPr>
          <p:nvPr/>
        </p:nvCxnSpPr>
        <p:spPr>
          <a:xfrm>
            <a:off x="670460" y="1759574"/>
            <a:ext cx="10849506" cy="0"/>
          </a:xfrm>
          <a:prstGeom prst="line">
            <a:avLst/>
          </a:prstGeom>
          <a:ln>
            <a:solidFill>
              <a:srgbClr val="81D3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3063819-9B87-070C-3815-D81390BB0ACD}"/>
              </a:ext>
            </a:extLst>
          </p:cNvPr>
          <p:cNvSpPr/>
          <p:nvPr/>
        </p:nvSpPr>
        <p:spPr>
          <a:xfrm>
            <a:off x="739118" y="2228587"/>
            <a:ext cx="742362" cy="742362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1C796-8659-6EF2-9FE9-D61C3AD27D93}"/>
              </a:ext>
            </a:extLst>
          </p:cNvPr>
          <p:cNvSpPr txBox="1"/>
          <p:nvPr/>
        </p:nvSpPr>
        <p:spPr>
          <a:xfrm>
            <a:off x="1627810" y="2229855"/>
            <a:ext cx="457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Poter trovare tanti prodotti con confezioni riciclabili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7EA778-38E2-ED9F-0168-F71F2EE6EEE7}"/>
              </a:ext>
            </a:extLst>
          </p:cNvPr>
          <p:cNvSpPr/>
          <p:nvPr/>
        </p:nvSpPr>
        <p:spPr>
          <a:xfrm>
            <a:off x="6727453" y="3397737"/>
            <a:ext cx="742362" cy="742362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54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D436E-31FC-24C0-5A8E-47C65BA3E616}"/>
              </a:ext>
            </a:extLst>
          </p:cNvPr>
          <p:cNvSpPr txBox="1"/>
          <p:nvPr/>
        </p:nvSpPr>
        <p:spPr>
          <a:xfrm>
            <a:off x="7581538" y="2237154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Poter trovare tanti prodotti con confezioni/formati risparmio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D89D3A-ECD3-9758-6E8E-C6E790DFEE97}"/>
              </a:ext>
            </a:extLst>
          </p:cNvPr>
          <p:cNvSpPr txBox="1"/>
          <p:nvPr/>
        </p:nvSpPr>
        <p:spPr>
          <a:xfrm>
            <a:off x="7616145" y="3422619"/>
            <a:ext cx="4575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prodotti sfusi (generi alimentari, igiene personale, pulizia della casa), in modo che possa acquistare le quantità che voglio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D46984-B49A-7276-618F-DA8BF355AE10}"/>
              </a:ext>
            </a:extLst>
          </p:cNvPr>
          <p:cNvSpPr/>
          <p:nvPr/>
        </p:nvSpPr>
        <p:spPr>
          <a:xfrm>
            <a:off x="6702151" y="2216651"/>
            <a:ext cx="742362" cy="742362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61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A01505-39B0-1A38-5DB4-0002E4A4E231}"/>
              </a:ext>
            </a:extLst>
          </p:cNvPr>
          <p:cNvSpPr/>
          <p:nvPr/>
        </p:nvSpPr>
        <p:spPr>
          <a:xfrm>
            <a:off x="752819" y="3394524"/>
            <a:ext cx="742362" cy="742362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57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B85ECC-5A0A-1A44-A88A-CC9EB3DD0980}"/>
              </a:ext>
            </a:extLst>
          </p:cNvPr>
          <p:cNvSpPr txBox="1"/>
          <p:nvPr/>
        </p:nvSpPr>
        <p:spPr>
          <a:xfrm>
            <a:off x="1627810" y="3429000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Avere molte marche attente alla sostenibilità e all’ambiente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59A928F-328B-A533-5F50-5665509E9934}"/>
              </a:ext>
            </a:extLst>
          </p:cNvPr>
          <p:cNvSpPr txBox="1"/>
          <p:nvPr/>
        </p:nvSpPr>
        <p:spPr>
          <a:xfrm>
            <a:off x="1627809" y="121412"/>
            <a:ext cx="1026037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La sostenibilità va ‘cavalcata’ in tutte le sue declinazioni, per creare valore a scaffale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F9E5CB-B668-474E-7FA5-DF6F396CDF49}"/>
              </a:ext>
            </a:extLst>
          </p:cNvPr>
          <p:cNvSpPr txBox="1"/>
          <p:nvPr/>
        </p:nvSpPr>
        <p:spPr>
          <a:xfrm>
            <a:off x="1627810" y="4937014"/>
            <a:ext cx="47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8987">
              <a:defRPr/>
            </a:pPr>
            <a:r>
              <a:rPr lang="it-IT" sz="20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Trovare tanti prodotti con formati piccoli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B6FC47-7626-DB42-94B3-DA271AC53523}"/>
              </a:ext>
            </a:extLst>
          </p:cNvPr>
          <p:cNvSpPr/>
          <p:nvPr/>
        </p:nvSpPr>
        <p:spPr>
          <a:xfrm>
            <a:off x="741326" y="4904098"/>
            <a:ext cx="742362" cy="742362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42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117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 animBg="1"/>
      <p:bldP spid="14" grpId="0"/>
      <p:bldP spid="18" grpId="0"/>
      <p:bldP spid="22" grpId="0" animBg="1"/>
      <p:bldP spid="12" grpId="0" animBg="1"/>
      <p:bldP spid="16" grpId="0"/>
      <p:bldP spid="20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88490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Ora immagina il punto vendita ideale in cui ti piacerebbe fare la spesa di generi alimentari e prodotti per la casa nei prossimi 6 mesi.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Pensando all’assortimento quali caratteristiche dovrebbe avere per poterti soddisfare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B63F4-2605-8100-0B36-5EF2C62567F1}"/>
              </a:ext>
            </a:extLst>
          </p:cNvPr>
          <p:cNvSpPr txBox="1"/>
          <p:nvPr/>
        </p:nvSpPr>
        <p:spPr>
          <a:xfrm>
            <a:off x="287693" y="6150658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TOP2 BOXES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(Estremamente + Molto importante)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9A6A2-A161-2311-513E-A88DFE61263F}"/>
              </a:ext>
            </a:extLst>
          </p:cNvPr>
          <p:cNvGrpSpPr/>
          <p:nvPr/>
        </p:nvGrpSpPr>
        <p:grpSpPr>
          <a:xfrm>
            <a:off x="150926" y="1281995"/>
            <a:ext cx="6718468" cy="588192"/>
            <a:chOff x="761510" y="4154718"/>
            <a:chExt cx="6718468" cy="58819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EC6619-22D7-5F10-1E78-3F10573D0EE9}"/>
                </a:ext>
              </a:extLst>
            </p:cNvPr>
            <p:cNvSpPr/>
            <p:nvPr/>
          </p:nvSpPr>
          <p:spPr>
            <a:xfrm>
              <a:off x="761510" y="4154718"/>
              <a:ext cx="588192" cy="5881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0B29DA-DE42-88C0-0785-09F41A393CFA}"/>
                </a:ext>
              </a:extLst>
            </p:cNvPr>
            <p:cNvSpPr/>
            <p:nvPr/>
          </p:nvSpPr>
          <p:spPr>
            <a:xfrm>
              <a:off x="1349702" y="4244502"/>
              <a:ext cx="61302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L’assortimento ideale 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2E80E4-6D3A-BEDB-4315-E7F181D0D3AE}"/>
              </a:ext>
            </a:extLst>
          </p:cNvPr>
          <p:cNvCxnSpPr>
            <a:cxnSpLocks/>
          </p:cNvCxnSpPr>
          <p:nvPr/>
        </p:nvCxnSpPr>
        <p:spPr>
          <a:xfrm>
            <a:off x="670460" y="1759574"/>
            <a:ext cx="1084950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3063819-9B87-070C-3815-D81390BB0ACD}"/>
              </a:ext>
            </a:extLst>
          </p:cNvPr>
          <p:cNvSpPr/>
          <p:nvPr/>
        </p:nvSpPr>
        <p:spPr>
          <a:xfrm>
            <a:off x="3479740" y="2578043"/>
            <a:ext cx="742362" cy="7423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46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1C796-8659-6EF2-9FE9-D61C3AD27D93}"/>
              </a:ext>
            </a:extLst>
          </p:cNvPr>
          <p:cNvSpPr txBox="1"/>
          <p:nvPr/>
        </p:nvSpPr>
        <p:spPr>
          <a:xfrm>
            <a:off x="4405503" y="2579311"/>
            <a:ext cx="457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un vasto assortimento di prodotti biologici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D436E-31FC-24C0-5A8E-47C65BA3E616}"/>
              </a:ext>
            </a:extLst>
          </p:cNvPr>
          <p:cNvSpPr txBox="1"/>
          <p:nvPr/>
        </p:nvSpPr>
        <p:spPr>
          <a:xfrm>
            <a:off x="4405503" y="3662132"/>
            <a:ext cx="436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un maggior assortimento di cibi pronti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50F32-9ECE-BBDA-7278-79B8DD34661D}"/>
              </a:ext>
            </a:extLst>
          </p:cNvPr>
          <p:cNvSpPr txBox="1"/>
          <p:nvPr/>
        </p:nvSpPr>
        <p:spPr>
          <a:xfrm>
            <a:off x="4405503" y="4732169"/>
            <a:ext cx="472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Trovare un vasto assortimento di prodotti vegani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D46984-B49A-7276-618F-DA8BF355AE10}"/>
              </a:ext>
            </a:extLst>
          </p:cNvPr>
          <p:cNvSpPr/>
          <p:nvPr/>
        </p:nvSpPr>
        <p:spPr>
          <a:xfrm>
            <a:off x="3479740" y="3638648"/>
            <a:ext cx="742362" cy="7423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31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D6970F-2212-EF23-7659-E503AA528F6E}"/>
              </a:ext>
            </a:extLst>
          </p:cNvPr>
          <p:cNvSpPr/>
          <p:nvPr/>
        </p:nvSpPr>
        <p:spPr>
          <a:xfrm>
            <a:off x="3479740" y="4699253"/>
            <a:ext cx="742362" cy="7423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28</a:t>
            </a:r>
            <a:r>
              <a: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2AEF0E6-F425-8D55-EB83-08EF59102C41}"/>
              </a:ext>
            </a:extLst>
          </p:cNvPr>
          <p:cNvSpPr txBox="1"/>
          <p:nvPr/>
        </p:nvSpPr>
        <p:spPr>
          <a:xfrm>
            <a:off x="1603059" y="121412"/>
            <a:ext cx="10285126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Qualità, benessere, sostenibilità e praticità si esplicano anche attraverso le offerte di prodotti di nicchia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0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4" grpId="0"/>
      <p:bldP spid="20" grpId="0"/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2657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BCA7714E-68E4-75D7-AF20-20FBCD392BF2}"/>
              </a:ext>
            </a:extLst>
          </p:cNvPr>
          <p:cNvSpPr txBox="1"/>
          <p:nvPr/>
        </p:nvSpPr>
        <p:spPr>
          <a:xfrm>
            <a:off x="2111133" y="210414"/>
            <a:ext cx="7969733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Oltre all’assortimento il punto vendita deve ‘accogliere’ il consumatore come l’ospite d’onore.... 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88490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Ora immagina il punto vendita ideale in cui ti piacerebbe fare la spesa di generi alimentari e prodotti per la casa nei prossimi 6 mesi.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Pensando all’assortimento quali caratteristiche dovrebbe avere per poterti soddisfare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B63F4-2605-8100-0B36-5EF2C62567F1}"/>
              </a:ext>
            </a:extLst>
          </p:cNvPr>
          <p:cNvSpPr txBox="1"/>
          <p:nvPr/>
        </p:nvSpPr>
        <p:spPr>
          <a:xfrm>
            <a:off x="287693" y="6150658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TOP2 BOXES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(Estremamente + Molto importante)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6ABC4D3-687C-46E9-7A99-914EBCAAEE47}"/>
              </a:ext>
            </a:extLst>
          </p:cNvPr>
          <p:cNvGraphicFramePr>
            <a:graphicFrameLocks noGrp="1"/>
          </p:cNvGraphicFramePr>
          <p:nvPr/>
        </p:nvGraphicFramePr>
        <p:xfrm>
          <a:off x="441907" y="2095323"/>
          <a:ext cx="4860000" cy="2876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000">
                  <a:extLst>
                    <a:ext uri="{9D8B030D-6E8A-4147-A177-3AD203B41FA5}">
                      <a16:colId xmlns:a16="http://schemas.microsoft.com/office/drawing/2014/main" val="2222263703"/>
                    </a:ext>
                  </a:extLst>
                </a:gridCol>
              </a:tblGrid>
              <a:tr h="71489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60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85%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804103"/>
                  </a:ext>
                </a:extLst>
              </a:tr>
              <a:tr h="187072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Trovarmi in un </a:t>
                      </a:r>
                      <a:r>
                        <a:rPr lang="it-IT" sz="24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ambiente</a:t>
                      </a:r>
                      <a:r>
                        <a:rPr lang="it-IT" sz="24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che mi dia l’idea di </a:t>
                      </a:r>
                      <a:r>
                        <a:rPr lang="it-IT" sz="24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pulizia, freschezza e salubrità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66722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E9AB310-B135-EC55-D65B-18446C755120}"/>
              </a:ext>
            </a:extLst>
          </p:cNvPr>
          <p:cNvGraphicFramePr>
            <a:graphicFrameLocks noGrp="1"/>
          </p:cNvGraphicFramePr>
          <p:nvPr/>
        </p:nvGraphicFramePr>
        <p:xfrm>
          <a:off x="6317324" y="1874032"/>
          <a:ext cx="3970816" cy="3109932"/>
        </p:xfrm>
        <a:graphic>
          <a:graphicData uri="http://schemas.openxmlformats.org/drawingml/2006/table">
            <a:tbl>
              <a:tblPr/>
              <a:tblGrid>
                <a:gridCol w="3970816">
                  <a:extLst>
                    <a:ext uri="{9D8B030D-6E8A-4147-A177-3AD203B41FA5}">
                      <a16:colId xmlns:a16="http://schemas.microsoft.com/office/drawing/2014/main" val="2591798351"/>
                    </a:ext>
                  </a:extLst>
                </a:gridCol>
              </a:tblGrid>
              <a:tr h="1554966"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</a:t>
                      </a:r>
                      <a:r>
                        <a:rPr lang="it-IT" sz="20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personale</a:t>
                      </a:r>
                      <a:r>
                        <a:rPr lang="it-IT" sz="20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che possa aiutarmi nel </a:t>
                      </a:r>
                      <a:r>
                        <a:rPr lang="it-IT" sz="20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trovare i prodotti a scaffale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495375"/>
                  </a:ext>
                </a:extLst>
              </a:tr>
              <a:tr h="1554966"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</a:t>
                      </a:r>
                      <a:r>
                        <a:rPr lang="it-IT" sz="20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personale</a:t>
                      </a:r>
                      <a:r>
                        <a:rPr lang="it-IT" sz="20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che possa </a:t>
                      </a:r>
                      <a:r>
                        <a:rPr lang="it-IT" sz="2000" b="1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consigliarmi e guidarmi </a:t>
                      </a:r>
                      <a:r>
                        <a:rPr lang="it-IT" sz="2000" b="0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negli acquisti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27586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F2256A3E-B90E-4C13-3B84-BD506565658F}"/>
              </a:ext>
            </a:extLst>
          </p:cNvPr>
          <p:cNvSpPr txBox="1"/>
          <p:nvPr/>
        </p:nvSpPr>
        <p:spPr>
          <a:xfrm>
            <a:off x="10395902" y="2172387"/>
            <a:ext cx="1688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BED4C-19C0-83A1-7F26-799E7A642127}"/>
              </a:ext>
            </a:extLst>
          </p:cNvPr>
          <p:cNvSpPr txBox="1"/>
          <p:nvPr/>
        </p:nvSpPr>
        <p:spPr>
          <a:xfrm>
            <a:off x="10409621" y="3787651"/>
            <a:ext cx="1688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41%</a:t>
            </a:r>
          </a:p>
        </p:txBody>
      </p:sp>
    </p:spTree>
    <p:extLst>
      <p:ext uri="{BB962C8B-B14F-4D97-AF65-F5344CB8AC3E}">
        <p14:creationId xmlns:p14="http://schemas.microsoft.com/office/powerpoint/2010/main" val="127325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'ARTE DI FARE LA SPESA – Giorgio Donegani">
            <a:extLst>
              <a:ext uri="{FF2B5EF4-FFF2-40B4-BE49-F238E27FC236}">
                <a16:creationId xmlns:a16="http://schemas.microsoft.com/office/drawing/2014/main" id="{4C036260-DA44-2CA2-26C0-CF7AB7037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BCA7714E-68E4-75D7-AF20-20FBCD392BF2}"/>
              </a:ext>
            </a:extLst>
          </p:cNvPr>
          <p:cNvSpPr txBox="1"/>
          <p:nvPr/>
        </p:nvSpPr>
        <p:spPr>
          <a:xfrm>
            <a:off x="1631092" y="145298"/>
            <a:ext cx="10560908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 completamento dell’offerta a scaffale altri servizi possono supportare il retailer nel processo di differenziazione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69562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Q25: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Sempre pensando al tuo punto vendita ideale in cui ti piacerebbe fare la spesa di generi alimentari e prodotti per la casa nei prossimi 6 mesi, quali dei seguenti servizi dovrebbe avere per poterti soddisfare? Seleziona solo quelli più interessanti per te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F4752B2-51A2-C8A8-9241-71046875C37D}"/>
              </a:ext>
            </a:extLst>
          </p:cNvPr>
          <p:cNvGraphicFramePr/>
          <p:nvPr/>
        </p:nvGraphicFramePr>
        <p:xfrm>
          <a:off x="6135591" y="1516755"/>
          <a:ext cx="5608734" cy="505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95F83B1-8EFA-2162-A68C-36D03747AE3C}"/>
              </a:ext>
            </a:extLst>
          </p:cNvPr>
          <p:cNvGraphicFramePr>
            <a:graphicFrameLocks noGrp="1"/>
          </p:cNvGraphicFramePr>
          <p:nvPr/>
        </p:nvGraphicFramePr>
        <p:xfrm>
          <a:off x="687291" y="1636425"/>
          <a:ext cx="5448300" cy="4727305"/>
        </p:xfrm>
        <a:graphic>
          <a:graphicData uri="http://schemas.openxmlformats.org/drawingml/2006/table">
            <a:tbl>
              <a:tblPr/>
              <a:tblGrid>
                <a:gridCol w="5448300">
                  <a:extLst>
                    <a:ext uri="{9D8B030D-6E8A-4147-A177-3AD203B41FA5}">
                      <a16:colId xmlns:a16="http://schemas.microsoft.com/office/drawing/2014/main" val="3846958128"/>
                    </a:ext>
                  </a:extLst>
                </a:gridCol>
              </a:tblGrid>
              <a:tr h="303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Poter trovare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contenitori di smaltimento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(batterie esaurite...)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33920"/>
                  </a:ext>
                </a:extLst>
              </a:tr>
              <a:tr h="303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orari flessibili e prolungati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913197"/>
                  </a:ext>
                </a:extLst>
              </a:tr>
              <a:tr h="464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Ricevere offerte personalizzate </a:t>
                      </a:r>
                      <a:b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</a:b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(sia tramite app / all’interno tramite wi-fi)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51018"/>
                  </a:ext>
                </a:extLst>
              </a:tr>
              <a:tr h="303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Fare la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spesa in autonomia, </a:t>
                      </a: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scansionando il codice a barre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938688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Poter utilizzare i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buoni pasto 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per i pagamenti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48292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la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consegna della spesa a casa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668586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sistemi di pagamento più semplici e veloci</a:t>
                      </a: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b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(via smartphone/smartwatch)</a:t>
                      </a:r>
                      <a:endParaRPr kumimoji="0" lang="it-IT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534818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Poter pagare le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bollette della luce e del gas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089329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aree wifi </a:t>
                      </a: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per la ricarica di smartphone o tablet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287919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app e altri canali digitali </a:t>
                      </a: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come i social network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845928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Poter comprare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biglietti per cinema, teatro, concerti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980210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Organizzare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eventi</a:t>
                      </a: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nel punto vendita </a:t>
                      </a:r>
                      <a:b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(corsi di cucina, presentazioni libri)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513436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Poter pagare le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tasse comunali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684907"/>
                  </a:ext>
                </a:extLst>
              </a:tr>
              <a:tr h="30308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Avere un servizio di </a:t>
                      </a:r>
                      <a:r>
                        <a:rPr kumimoji="0" lang="it-IT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prenotazione viaggi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538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99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taverso: cos'è e come entrarci">
            <a:extLst>
              <a:ext uri="{FF2B5EF4-FFF2-40B4-BE49-F238E27FC236}">
                <a16:creationId xmlns:a16="http://schemas.microsoft.com/office/drawing/2014/main" id="{DF17D2F7-79EF-A7C8-22B1-1069A72B4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ché i social network sono in fase discendente - ilGiornale.it">
            <a:extLst>
              <a:ext uri="{FF2B5EF4-FFF2-40B4-BE49-F238E27FC236}">
                <a16:creationId xmlns:a16="http://schemas.microsoft.com/office/drawing/2014/main" id="{55D11084-D89E-7E09-0A55-1CCCD242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60000"/>
                </a:schemeClr>
              </a:gs>
              <a:gs pos="100000">
                <a:schemeClr val="tx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BCA7714E-68E4-75D7-AF20-20FBCD392BF2}"/>
              </a:ext>
            </a:extLst>
          </p:cNvPr>
          <p:cNvSpPr txBox="1"/>
          <p:nvPr/>
        </p:nvSpPr>
        <p:spPr>
          <a:xfrm>
            <a:off x="1779034" y="279448"/>
            <a:ext cx="1000148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 una visione prospettica, il metaverso come ambiente di spesa potrebbe avere sviluppi interessanti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69562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Q26: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Quanto ti piacerebbe poter fare la spesa di generi alimentari e prodotti per la casa nel Metaverso?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Q27: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	Quanto ti piacerebbe poter fare la spesa di generi alimentari e prodotti per la casa sui social network (Facebook, Instagram, Tik Tok ...)?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548149-F8D6-E283-32D7-32BCA282F84D}"/>
              </a:ext>
            </a:extLst>
          </p:cNvPr>
          <p:cNvGrpSpPr/>
          <p:nvPr/>
        </p:nvGrpSpPr>
        <p:grpSpPr>
          <a:xfrm>
            <a:off x="822960" y="2146968"/>
            <a:ext cx="4576471" cy="3308392"/>
            <a:chOff x="3340942" y="1499484"/>
            <a:chExt cx="4576471" cy="330839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A83ACB0-D5DD-3C60-239B-5F7BEE490085}"/>
                </a:ext>
              </a:extLst>
            </p:cNvPr>
            <p:cNvGrpSpPr/>
            <p:nvPr/>
          </p:nvGrpSpPr>
          <p:grpSpPr>
            <a:xfrm>
              <a:off x="3340942" y="1499484"/>
              <a:ext cx="4576471" cy="3308392"/>
              <a:chOff x="3340942" y="1812309"/>
              <a:chExt cx="4576471" cy="3308392"/>
            </a:xfrm>
          </p:grpSpPr>
          <p:graphicFrame>
            <p:nvGraphicFramePr>
              <p:cNvPr id="31" name="Chart 30">
                <a:extLst>
                  <a:ext uri="{FF2B5EF4-FFF2-40B4-BE49-F238E27FC236}">
                    <a16:creationId xmlns:a16="http://schemas.microsoft.com/office/drawing/2014/main" id="{26D2A1D8-8CBF-9758-F696-A0CC3CCAB6BB}"/>
                  </a:ext>
                </a:extLst>
              </p:cNvPr>
              <p:cNvGraphicFramePr/>
              <p:nvPr/>
            </p:nvGraphicFramePr>
            <p:xfrm>
              <a:off x="4808621" y="1812309"/>
              <a:ext cx="2574758" cy="292590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9216" name="Rectangle 9215">
                <a:extLst>
                  <a:ext uri="{FF2B5EF4-FFF2-40B4-BE49-F238E27FC236}">
                    <a16:creationId xmlns:a16="http://schemas.microsoft.com/office/drawing/2014/main" id="{7A087738-8869-6C17-F2BD-5AD46F5E654A}"/>
                  </a:ext>
                </a:extLst>
              </p:cNvPr>
              <p:cNvSpPr/>
              <p:nvPr/>
            </p:nvSpPr>
            <p:spPr>
              <a:xfrm>
                <a:off x="4274584" y="4505148"/>
                <a:ext cx="3642829" cy="61555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1" u="none" strike="noStrike" kern="0" cap="none" spc="-1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Top 2 boxes </a:t>
                </a:r>
                <a:br>
                  <a:rPr kumimoji="0" lang="it-IT" sz="1800" b="0" i="1" u="none" strike="noStrike" kern="0" cap="none" spc="-1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</a:br>
                <a:r>
                  <a:rPr kumimoji="0" lang="it-IT" sz="1600" b="0" i="1" u="none" strike="noStrike" kern="0" cap="none" spc="-1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(Molto / Abbastanza)</a:t>
                </a:r>
                <a:endParaRPr kumimoji="0" lang="it-IT" sz="18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17" name="Rounded Rectangle 12">
                <a:extLst>
                  <a:ext uri="{FF2B5EF4-FFF2-40B4-BE49-F238E27FC236}">
                    <a16:creationId xmlns:a16="http://schemas.microsoft.com/office/drawing/2014/main" id="{A9152E69-14C9-4F85-91C3-890B0E7B0400}"/>
                  </a:ext>
                </a:extLst>
              </p:cNvPr>
              <p:cNvSpPr/>
              <p:nvPr/>
            </p:nvSpPr>
            <p:spPr>
              <a:xfrm>
                <a:off x="3340942" y="1947315"/>
                <a:ext cx="2811326" cy="529390"/>
              </a:xfrm>
              <a:prstGeom prst="roundRect">
                <a:avLst>
                  <a:gd name="adj" fmla="val 50000"/>
                </a:avLst>
              </a:prstGeom>
              <a:solidFill>
                <a:srgbClr val="5ECCF3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38100" dir="5400000" algn="t" rotWithShape="0">
                  <a:srgbClr val="5ECCF3">
                    <a:lumMod val="75000"/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Social network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F31F1E-8296-B4D2-B269-EA961AB11BAB}"/>
                </a:ext>
              </a:extLst>
            </p:cNvPr>
            <p:cNvSpPr/>
            <p:nvPr/>
          </p:nvSpPr>
          <p:spPr>
            <a:xfrm>
              <a:off x="5366472" y="2403123"/>
              <a:ext cx="158248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23</a:t>
              </a:r>
              <a:r>
                <a:rPr kumimoji="0" lang="en-US" sz="7200" b="0" i="0" u="none" strike="noStrike" kern="0" cap="none" spc="-30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9219" name="Group 9218">
            <a:extLst>
              <a:ext uri="{FF2B5EF4-FFF2-40B4-BE49-F238E27FC236}">
                <a16:creationId xmlns:a16="http://schemas.microsoft.com/office/drawing/2014/main" id="{57F3BAA2-EE4E-CF99-C718-EF97A42533F4}"/>
              </a:ext>
            </a:extLst>
          </p:cNvPr>
          <p:cNvGrpSpPr/>
          <p:nvPr/>
        </p:nvGrpSpPr>
        <p:grpSpPr>
          <a:xfrm>
            <a:off x="6820715" y="2195250"/>
            <a:ext cx="4563029" cy="3318193"/>
            <a:chOff x="6929433" y="1495027"/>
            <a:chExt cx="4563029" cy="3318193"/>
          </a:xfrm>
        </p:grpSpPr>
        <p:grpSp>
          <p:nvGrpSpPr>
            <p:cNvPr id="9221" name="Group 9220">
              <a:extLst>
                <a:ext uri="{FF2B5EF4-FFF2-40B4-BE49-F238E27FC236}">
                  <a16:creationId xmlns:a16="http://schemas.microsoft.com/office/drawing/2014/main" id="{083ECE1E-C98D-C5CC-DA03-FA3EEAFD14FC}"/>
                </a:ext>
              </a:extLst>
            </p:cNvPr>
            <p:cNvGrpSpPr/>
            <p:nvPr/>
          </p:nvGrpSpPr>
          <p:grpSpPr>
            <a:xfrm>
              <a:off x="6929433" y="1495027"/>
              <a:ext cx="4563029" cy="3318193"/>
              <a:chOff x="6929433" y="1807852"/>
              <a:chExt cx="4563029" cy="3318193"/>
            </a:xfrm>
          </p:grpSpPr>
          <p:graphicFrame>
            <p:nvGraphicFramePr>
              <p:cNvPr id="9223" name="Chart 9222">
                <a:extLst>
                  <a:ext uri="{FF2B5EF4-FFF2-40B4-BE49-F238E27FC236}">
                    <a16:creationId xmlns:a16="http://schemas.microsoft.com/office/drawing/2014/main" id="{F875E222-525B-30B8-E167-9E83F85B375F}"/>
                  </a:ext>
                </a:extLst>
              </p:cNvPr>
              <p:cNvGraphicFramePr/>
              <p:nvPr/>
            </p:nvGraphicFramePr>
            <p:xfrm>
              <a:off x="8428121" y="1807852"/>
              <a:ext cx="2574758" cy="292590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9224" name="Rectangle 9223">
                <a:extLst>
                  <a:ext uri="{FF2B5EF4-FFF2-40B4-BE49-F238E27FC236}">
                    <a16:creationId xmlns:a16="http://schemas.microsoft.com/office/drawing/2014/main" id="{FD71278C-2A63-2F9A-D360-4DA1B20260E3}"/>
                  </a:ext>
                </a:extLst>
              </p:cNvPr>
              <p:cNvSpPr/>
              <p:nvPr/>
            </p:nvSpPr>
            <p:spPr>
              <a:xfrm>
                <a:off x="7938533" y="4510492"/>
                <a:ext cx="3553929" cy="61555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1" u="none" strike="noStrike" kern="0" cap="none" spc="-1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Top 2 boxes </a:t>
                </a:r>
                <a:br>
                  <a:rPr kumimoji="0" lang="it-IT" sz="1800" b="0" i="1" u="none" strike="noStrike" kern="0" cap="none" spc="-1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</a:br>
                <a:r>
                  <a:rPr kumimoji="0" lang="it-IT" sz="1600" b="0" i="1" u="none" strike="noStrike" kern="0" cap="none" spc="-1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(Molto / Abbastanza)</a:t>
                </a:r>
                <a:endParaRPr kumimoji="0" lang="it-IT" sz="18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25" name="Rounded Rectangle 13">
                <a:extLst>
                  <a:ext uri="{FF2B5EF4-FFF2-40B4-BE49-F238E27FC236}">
                    <a16:creationId xmlns:a16="http://schemas.microsoft.com/office/drawing/2014/main" id="{3E1EDDFF-21F1-7149-745E-05E5FA47D002}"/>
                  </a:ext>
                </a:extLst>
              </p:cNvPr>
              <p:cNvSpPr/>
              <p:nvPr/>
            </p:nvSpPr>
            <p:spPr>
              <a:xfrm>
                <a:off x="6929433" y="1900935"/>
                <a:ext cx="2873343" cy="529390"/>
              </a:xfrm>
              <a:prstGeom prst="roundRect">
                <a:avLst>
                  <a:gd name="adj" fmla="val 50000"/>
                </a:avLst>
              </a:prstGeom>
              <a:solidFill>
                <a:srgbClr val="81D31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38100" dir="5400000" algn="t" rotWithShape="0">
                  <a:srgbClr val="A7EA52">
                    <a:lumMod val="75000"/>
                    <a:alpha val="4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Metaverso</a:t>
                </a:r>
                <a:endParaRPr kumimoji="0" lang="it-IT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22" name="Rectangle 9221">
              <a:extLst>
                <a:ext uri="{FF2B5EF4-FFF2-40B4-BE49-F238E27FC236}">
                  <a16:creationId xmlns:a16="http://schemas.microsoft.com/office/drawing/2014/main" id="{D2A9E1E9-4DBA-B624-4975-F7B3C3099B64}"/>
                </a:ext>
              </a:extLst>
            </p:cNvPr>
            <p:cNvSpPr/>
            <p:nvPr/>
          </p:nvSpPr>
          <p:spPr>
            <a:xfrm>
              <a:off x="8985971" y="2357812"/>
              <a:ext cx="158248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30</a:t>
              </a:r>
              <a:r>
                <a:rPr kumimoji="0" lang="en-US" sz="7200" b="0" i="0" u="none" strike="noStrike" kern="0" cap="none" spc="-30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1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'ARTE DI FARE LA SPESA – Giorgio Donegani">
            <a:extLst>
              <a:ext uri="{FF2B5EF4-FFF2-40B4-BE49-F238E27FC236}">
                <a16:creationId xmlns:a16="http://schemas.microsoft.com/office/drawing/2014/main" id="{4C036260-DA44-2CA2-26C0-CF7AB7037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D661F6-8A05-8771-7AA6-119E56D0C58E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8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AD4BE-4DC9-A865-2056-D0422ABCE580}"/>
              </a:ext>
            </a:extLst>
          </p:cNvPr>
          <p:cNvSpPr txBox="1"/>
          <p:nvPr/>
        </p:nvSpPr>
        <p:spPr>
          <a:xfrm>
            <a:off x="1166949" y="6473001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7CEC0-CB09-3E62-BB55-A15414CCFD95}"/>
              </a:ext>
            </a:extLst>
          </p:cNvPr>
          <p:cNvSpPr txBox="1"/>
          <p:nvPr/>
        </p:nvSpPr>
        <p:spPr>
          <a:xfrm>
            <a:off x="3810000" y="6469562"/>
            <a:ext cx="838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Q28: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Per contrastare l’aumento dei prezzi potresti prendere in considerazione di acquistare ...?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Q29: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	E saresti disposto invece a pagare di più per ...?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B63F4-2605-8100-0B36-5EF2C62567F1}"/>
              </a:ext>
            </a:extLst>
          </p:cNvPr>
          <p:cNvSpPr txBox="1"/>
          <p:nvPr/>
        </p:nvSpPr>
        <p:spPr>
          <a:xfrm>
            <a:off x="287693" y="6161675"/>
            <a:ext cx="3338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TOP BOX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(Certamente sì)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F155F3-DF74-6CC0-E0F0-3ADF0FF1CB1F}"/>
              </a:ext>
            </a:extLst>
          </p:cNvPr>
          <p:cNvSpPr/>
          <p:nvPr/>
        </p:nvSpPr>
        <p:spPr>
          <a:xfrm>
            <a:off x="1076325" y="2472925"/>
            <a:ext cx="694552" cy="694552"/>
          </a:xfrm>
          <a:prstGeom prst="ellipse">
            <a:avLst/>
          </a:prstGeom>
          <a:solidFill>
            <a:srgbClr val="12B2EB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49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5CAFDA-153F-D9FA-F27E-4502E80FA210}"/>
              </a:ext>
            </a:extLst>
          </p:cNvPr>
          <p:cNvSpPr txBox="1"/>
          <p:nvPr/>
        </p:nvSpPr>
        <p:spPr>
          <a:xfrm>
            <a:off x="1992294" y="2650924"/>
            <a:ext cx="363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in confezioni riciclate</a:t>
            </a:r>
          </a:p>
        </p:txBody>
      </p:sp>
      <p:sp>
        <p:nvSpPr>
          <p:cNvPr id="9217" name="Oval 9216">
            <a:extLst>
              <a:ext uri="{FF2B5EF4-FFF2-40B4-BE49-F238E27FC236}">
                <a16:creationId xmlns:a16="http://schemas.microsoft.com/office/drawing/2014/main" id="{3CD25EBF-AFD0-65A4-EC00-F8319FA8762E}"/>
              </a:ext>
            </a:extLst>
          </p:cNvPr>
          <p:cNvSpPr/>
          <p:nvPr/>
        </p:nvSpPr>
        <p:spPr>
          <a:xfrm>
            <a:off x="1076325" y="3346188"/>
            <a:ext cx="694552" cy="694552"/>
          </a:xfrm>
          <a:prstGeom prst="ellipse">
            <a:avLst/>
          </a:prstGeom>
          <a:solidFill>
            <a:srgbClr val="12B2EB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45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TextBox 9218">
            <a:extLst>
              <a:ext uri="{FF2B5EF4-FFF2-40B4-BE49-F238E27FC236}">
                <a16:creationId xmlns:a16="http://schemas.microsoft.com/office/drawing/2014/main" id="{8BE5BF9F-99B0-3EAA-BE99-F3DA2744E117}"/>
              </a:ext>
            </a:extLst>
          </p:cNvPr>
          <p:cNvSpPr txBox="1"/>
          <p:nvPr/>
        </p:nvSpPr>
        <p:spPr>
          <a:xfrm>
            <a:off x="1992294" y="3555584"/>
            <a:ext cx="363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in confezioni più «basiche»</a:t>
            </a:r>
          </a:p>
        </p:txBody>
      </p:sp>
      <p:sp>
        <p:nvSpPr>
          <p:cNvPr id="9230" name="Oval 9229">
            <a:extLst>
              <a:ext uri="{FF2B5EF4-FFF2-40B4-BE49-F238E27FC236}">
                <a16:creationId xmlns:a16="http://schemas.microsoft.com/office/drawing/2014/main" id="{C023BA38-ADF9-2068-9E26-841BA58E381D}"/>
              </a:ext>
            </a:extLst>
          </p:cNvPr>
          <p:cNvSpPr/>
          <p:nvPr/>
        </p:nvSpPr>
        <p:spPr>
          <a:xfrm>
            <a:off x="1076325" y="4219451"/>
            <a:ext cx="694552" cy="694552"/>
          </a:xfrm>
          <a:prstGeom prst="ellipse">
            <a:avLst/>
          </a:prstGeom>
          <a:solidFill>
            <a:srgbClr val="12B2EB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1" name="TextBox 9230">
            <a:extLst>
              <a:ext uri="{FF2B5EF4-FFF2-40B4-BE49-F238E27FC236}">
                <a16:creationId xmlns:a16="http://schemas.microsoft.com/office/drawing/2014/main" id="{EAC329D6-1284-E99B-A8A1-415F3D266130}"/>
              </a:ext>
            </a:extLst>
          </p:cNvPr>
          <p:cNvSpPr txBox="1"/>
          <p:nvPr/>
        </p:nvSpPr>
        <p:spPr>
          <a:xfrm>
            <a:off x="1941112" y="4298152"/>
            <a:ext cx="363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alimentari e non provenienti da Paesi Esteri</a:t>
            </a:r>
          </a:p>
        </p:txBody>
      </p:sp>
      <p:sp>
        <p:nvSpPr>
          <p:cNvPr id="9232" name="Oval 9231">
            <a:extLst>
              <a:ext uri="{FF2B5EF4-FFF2-40B4-BE49-F238E27FC236}">
                <a16:creationId xmlns:a16="http://schemas.microsoft.com/office/drawing/2014/main" id="{088A0CCD-1642-4B3A-5076-89E7F0CB1BB2}"/>
              </a:ext>
            </a:extLst>
          </p:cNvPr>
          <p:cNvSpPr/>
          <p:nvPr/>
        </p:nvSpPr>
        <p:spPr>
          <a:xfrm>
            <a:off x="1076325" y="5092715"/>
            <a:ext cx="694552" cy="694552"/>
          </a:xfrm>
          <a:prstGeom prst="ellipse">
            <a:avLst/>
          </a:prstGeom>
          <a:solidFill>
            <a:srgbClr val="12B2EB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3" name="TextBox 9232">
            <a:extLst>
              <a:ext uri="{FF2B5EF4-FFF2-40B4-BE49-F238E27FC236}">
                <a16:creationId xmlns:a16="http://schemas.microsoft.com/office/drawing/2014/main" id="{5434C2D4-AA1D-E56D-43CF-D48FE9F0D8DE}"/>
              </a:ext>
            </a:extLst>
          </p:cNvPr>
          <p:cNvSpPr txBox="1"/>
          <p:nvPr/>
        </p:nvSpPr>
        <p:spPr>
          <a:xfrm>
            <a:off x="1992294" y="5147604"/>
            <a:ext cx="363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di qualità lievemente inferiore ai tuoi abituali</a:t>
            </a:r>
          </a:p>
        </p:txBody>
      </p:sp>
      <p:grpSp>
        <p:nvGrpSpPr>
          <p:cNvPr id="9236" name="Group 9235">
            <a:extLst>
              <a:ext uri="{FF2B5EF4-FFF2-40B4-BE49-F238E27FC236}">
                <a16:creationId xmlns:a16="http://schemas.microsoft.com/office/drawing/2014/main" id="{A1D468DD-CBF9-67C0-1630-8C58B55D734A}"/>
              </a:ext>
            </a:extLst>
          </p:cNvPr>
          <p:cNvGrpSpPr/>
          <p:nvPr/>
        </p:nvGrpSpPr>
        <p:grpSpPr>
          <a:xfrm>
            <a:off x="464948" y="1420466"/>
            <a:ext cx="6448139" cy="707886"/>
            <a:chOff x="901211" y="4244502"/>
            <a:chExt cx="6448139" cy="707886"/>
          </a:xfrm>
        </p:grpSpPr>
        <p:sp>
          <p:nvSpPr>
            <p:cNvPr id="9237" name="Oval 9236">
              <a:extLst>
                <a:ext uri="{FF2B5EF4-FFF2-40B4-BE49-F238E27FC236}">
                  <a16:creationId xmlns:a16="http://schemas.microsoft.com/office/drawing/2014/main" id="{1AFA0DD8-88D1-1D46-0B61-4CBB169A9AAF}"/>
                </a:ext>
              </a:extLst>
            </p:cNvPr>
            <p:cNvSpPr/>
            <p:nvPr/>
          </p:nvSpPr>
          <p:spPr>
            <a:xfrm>
              <a:off x="901211" y="4294419"/>
              <a:ext cx="308790" cy="308790"/>
            </a:xfrm>
            <a:prstGeom prst="ellipse">
              <a:avLst/>
            </a:prstGeom>
            <a:solidFill>
              <a:srgbClr val="12B2E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38" name="Rectangle 9237">
              <a:extLst>
                <a:ext uri="{FF2B5EF4-FFF2-40B4-BE49-F238E27FC236}">
                  <a16:creationId xmlns:a16="http://schemas.microsoft.com/office/drawing/2014/main" id="{33267D58-A02E-6087-311C-6EA3AED6E7D5}"/>
                </a:ext>
              </a:extLst>
            </p:cNvPr>
            <p:cNvSpPr/>
            <p:nvPr/>
          </p:nvSpPr>
          <p:spPr>
            <a:xfrm>
              <a:off x="1219074" y="4244502"/>
              <a:ext cx="613027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Per contrastare </a:t>
              </a:r>
              <a:r>
                <a:rPr kumimoji="0" lang="it-IT" sz="2000" b="1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l’aumento</a:t>
              </a: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dei prezzi saresti </a:t>
              </a:r>
              <a:b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disposto ad acquistare.......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9240" name="Straight Connector 9239">
            <a:extLst>
              <a:ext uri="{FF2B5EF4-FFF2-40B4-BE49-F238E27FC236}">
                <a16:creationId xmlns:a16="http://schemas.microsoft.com/office/drawing/2014/main" id="{C8AD288C-502D-5A94-B17F-8FA7B8437CE1}"/>
              </a:ext>
            </a:extLst>
          </p:cNvPr>
          <p:cNvCxnSpPr/>
          <p:nvPr/>
        </p:nvCxnSpPr>
        <p:spPr>
          <a:xfrm>
            <a:off x="822960" y="2265179"/>
            <a:ext cx="5022712" cy="0"/>
          </a:xfrm>
          <a:prstGeom prst="line">
            <a:avLst/>
          </a:prstGeom>
          <a:ln>
            <a:solidFill>
              <a:srgbClr val="12B2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2" name="Oval 9241">
            <a:extLst>
              <a:ext uri="{FF2B5EF4-FFF2-40B4-BE49-F238E27FC236}">
                <a16:creationId xmlns:a16="http://schemas.microsoft.com/office/drawing/2014/main" id="{98899867-A259-700D-25EC-6E46D98ACAF7}"/>
              </a:ext>
            </a:extLst>
          </p:cNvPr>
          <p:cNvSpPr/>
          <p:nvPr/>
        </p:nvSpPr>
        <p:spPr>
          <a:xfrm>
            <a:off x="7241554" y="2479055"/>
            <a:ext cx="694552" cy="694552"/>
          </a:xfrm>
          <a:prstGeom prst="ellipse">
            <a:avLst/>
          </a:prstGeom>
          <a:solidFill>
            <a:srgbClr val="81D31A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3" name="TextBox 9242">
            <a:extLst>
              <a:ext uri="{FF2B5EF4-FFF2-40B4-BE49-F238E27FC236}">
                <a16:creationId xmlns:a16="http://schemas.microsoft.com/office/drawing/2014/main" id="{CC8C79E7-3284-3C98-7648-C400BC563A2D}"/>
              </a:ext>
            </a:extLst>
          </p:cNvPr>
          <p:cNvSpPr txBox="1"/>
          <p:nvPr/>
        </p:nvSpPr>
        <p:spPr>
          <a:xfrm>
            <a:off x="8106341" y="2679346"/>
            <a:ext cx="363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locali, a km0</a:t>
            </a:r>
          </a:p>
        </p:txBody>
      </p:sp>
      <p:sp>
        <p:nvSpPr>
          <p:cNvPr id="9244" name="Oval 9243">
            <a:extLst>
              <a:ext uri="{FF2B5EF4-FFF2-40B4-BE49-F238E27FC236}">
                <a16:creationId xmlns:a16="http://schemas.microsoft.com/office/drawing/2014/main" id="{CE2B8FD9-0D19-5A91-F29F-C4C3A8CEDC1A}"/>
              </a:ext>
            </a:extLst>
          </p:cNvPr>
          <p:cNvSpPr/>
          <p:nvPr/>
        </p:nvSpPr>
        <p:spPr>
          <a:xfrm>
            <a:off x="7241554" y="3317783"/>
            <a:ext cx="694552" cy="694552"/>
          </a:xfrm>
          <a:prstGeom prst="ellipse">
            <a:avLst/>
          </a:prstGeom>
          <a:solidFill>
            <a:srgbClr val="81D31A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5" name="TextBox 9244">
            <a:extLst>
              <a:ext uri="{FF2B5EF4-FFF2-40B4-BE49-F238E27FC236}">
                <a16:creationId xmlns:a16="http://schemas.microsoft.com/office/drawing/2014/main" id="{159C00A9-ED83-7B1B-52F2-B6ED05CBCFC4}"/>
              </a:ext>
            </a:extLst>
          </p:cNvPr>
          <p:cNvSpPr txBox="1"/>
          <p:nvPr/>
        </p:nvSpPr>
        <p:spPr>
          <a:xfrm>
            <a:off x="8106341" y="3385349"/>
            <a:ext cx="363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qualitativamente superiori rispetto ai tuoi abituali</a:t>
            </a:r>
          </a:p>
        </p:txBody>
      </p:sp>
      <p:sp>
        <p:nvSpPr>
          <p:cNvPr id="9246" name="Oval 9245">
            <a:extLst>
              <a:ext uri="{FF2B5EF4-FFF2-40B4-BE49-F238E27FC236}">
                <a16:creationId xmlns:a16="http://schemas.microsoft.com/office/drawing/2014/main" id="{514C385F-2F8B-FD9D-691E-8C898D5B003D}"/>
              </a:ext>
            </a:extLst>
          </p:cNvPr>
          <p:cNvSpPr/>
          <p:nvPr/>
        </p:nvSpPr>
        <p:spPr>
          <a:xfrm>
            <a:off x="7241554" y="4228697"/>
            <a:ext cx="694552" cy="694552"/>
          </a:xfrm>
          <a:prstGeom prst="ellipse">
            <a:avLst/>
          </a:prstGeom>
          <a:solidFill>
            <a:srgbClr val="81D31A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7" name="TextBox 9246">
            <a:extLst>
              <a:ext uri="{FF2B5EF4-FFF2-40B4-BE49-F238E27FC236}">
                <a16:creationId xmlns:a16="http://schemas.microsoft.com/office/drawing/2014/main" id="{6DE55BD3-64AC-6ADE-7973-0B37EC9A3856}"/>
              </a:ext>
            </a:extLst>
          </p:cNvPr>
          <p:cNvSpPr txBox="1"/>
          <p:nvPr/>
        </p:nvSpPr>
        <p:spPr>
          <a:xfrm>
            <a:off x="8106341" y="4283585"/>
            <a:ext cx="3635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in confezioni «sostenibili/attente all’ambiente»</a:t>
            </a: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DEFEC56F-5C4A-1681-1AA1-83F04A934BDA}"/>
              </a:ext>
            </a:extLst>
          </p:cNvPr>
          <p:cNvSpPr/>
          <p:nvPr/>
        </p:nvSpPr>
        <p:spPr>
          <a:xfrm>
            <a:off x="7241554" y="5103521"/>
            <a:ext cx="694552" cy="694552"/>
          </a:xfrm>
          <a:prstGeom prst="ellipse">
            <a:avLst/>
          </a:prstGeom>
          <a:solidFill>
            <a:srgbClr val="81D31A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A8D36E61-7FDF-D8BF-592A-7F107B637710}"/>
              </a:ext>
            </a:extLst>
          </p:cNvPr>
          <p:cNvSpPr txBox="1"/>
          <p:nvPr/>
        </p:nvSpPr>
        <p:spPr>
          <a:xfrm>
            <a:off x="8106341" y="5281520"/>
            <a:ext cx="363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Prodotti che ti semplificano la vita</a:t>
            </a: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4A6908E-FD50-0A80-144C-512325945FB2}"/>
              </a:ext>
            </a:extLst>
          </p:cNvPr>
          <p:cNvGrpSpPr/>
          <p:nvPr/>
        </p:nvGrpSpPr>
        <p:grpSpPr>
          <a:xfrm>
            <a:off x="6556162" y="1498970"/>
            <a:ext cx="5480562" cy="400110"/>
            <a:chOff x="901211" y="4244502"/>
            <a:chExt cx="5480562" cy="400110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4C9997DA-D716-DE7E-0AE0-BFA4E6952A1D}"/>
                </a:ext>
              </a:extLst>
            </p:cNvPr>
            <p:cNvSpPr/>
            <p:nvPr/>
          </p:nvSpPr>
          <p:spPr>
            <a:xfrm>
              <a:off x="901211" y="4294419"/>
              <a:ext cx="308790" cy="308790"/>
            </a:xfrm>
            <a:prstGeom prst="ellipse">
              <a:avLst/>
            </a:prstGeom>
            <a:solidFill>
              <a:srgbClr val="81D31A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4E67C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5528A594-2B22-D77B-04B9-221F77F48AFD}"/>
                </a:ext>
              </a:extLst>
            </p:cNvPr>
            <p:cNvSpPr/>
            <p:nvPr/>
          </p:nvSpPr>
          <p:spPr>
            <a:xfrm>
              <a:off x="1219074" y="4244502"/>
              <a:ext cx="51626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E, invece pagheresti di </a:t>
              </a:r>
              <a:r>
                <a:rPr kumimoji="0" lang="it-IT" sz="2000" b="1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più</a:t>
              </a:r>
              <a:r>
                <a:rPr kumimoji="0" lang="it-IT" sz="2000" b="0" i="0" u="none" strike="noStrike" kern="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per ...</a:t>
              </a:r>
              <a:endParaRPr kumimoji="0" lang="it-IT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AA6FF118-A156-FA4A-B133-7EF14B550D19}"/>
              </a:ext>
            </a:extLst>
          </p:cNvPr>
          <p:cNvCxnSpPr/>
          <p:nvPr/>
        </p:nvCxnSpPr>
        <p:spPr>
          <a:xfrm>
            <a:off x="6928046" y="2243662"/>
            <a:ext cx="5022712" cy="0"/>
          </a:xfrm>
          <a:prstGeom prst="line">
            <a:avLst/>
          </a:prstGeom>
          <a:ln>
            <a:solidFill>
              <a:srgbClr val="81D3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3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9217" grpId="0" animBg="1"/>
      <p:bldP spid="9219" grpId="0"/>
      <p:bldP spid="9230" grpId="0" animBg="1"/>
      <p:bldP spid="9231" grpId="0"/>
      <p:bldP spid="9232" grpId="0" animBg="1"/>
      <p:bldP spid="9233" grpId="0"/>
      <p:bldP spid="9242" grpId="0" animBg="1"/>
      <p:bldP spid="9243" grpId="0"/>
      <p:bldP spid="9244" grpId="0" animBg="1"/>
      <p:bldP spid="9245" grpId="0"/>
      <p:bldP spid="9246" grpId="0" animBg="1"/>
      <p:bldP spid="9247" grpId="0"/>
      <p:bldP spid="288" grpId="0" animBg="1"/>
      <p:bldP spid="2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owchart: Document 47">
            <a:extLst>
              <a:ext uri="{FF2B5EF4-FFF2-40B4-BE49-F238E27FC236}">
                <a16:creationId xmlns:a16="http://schemas.microsoft.com/office/drawing/2014/main" id="{006DD822-9630-7AF4-178D-6BC0294343F1}"/>
              </a:ext>
            </a:extLst>
          </p:cNvPr>
          <p:cNvSpPr/>
          <p:nvPr/>
        </p:nvSpPr>
        <p:spPr>
          <a:xfrm rot="5400000">
            <a:off x="5722142" y="388145"/>
            <a:ext cx="6858001" cy="6081713"/>
          </a:xfrm>
          <a:prstGeom prst="flowChartDocumen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0C47A-3343-7D93-8F52-FE29F0F2914E}"/>
              </a:ext>
            </a:extLst>
          </p:cNvPr>
          <p:cNvSpPr txBox="1"/>
          <p:nvPr/>
        </p:nvSpPr>
        <p:spPr>
          <a:xfrm>
            <a:off x="458599" y="2373311"/>
            <a:ext cx="5398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conclusione...</a:t>
            </a:r>
            <a:endParaRPr kumimoji="0" lang="it-IT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y physical stores are still vital for retail">
            <a:extLst>
              <a:ext uri="{FF2B5EF4-FFF2-40B4-BE49-F238E27FC236}">
                <a16:creationId xmlns:a16="http://schemas.microsoft.com/office/drawing/2014/main" id="{6880EF20-20FD-E57A-2AE7-BBB52D4D7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5"/>
          <a:stretch/>
        </p:blipFill>
        <p:spPr bwMode="auto">
          <a:xfrm>
            <a:off x="0" y="0"/>
            <a:ext cx="12192000" cy="3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5E808C7D-478B-6E0C-1F72-536306A66B1C}"/>
              </a:ext>
            </a:extLst>
          </p:cNvPr>
          <p:cNvSpPr/>
          <p:nvPr/>
        </p:nvSpPr>
        <p:spPr>
          <a:xfrm>
            <a:off x="0" y="0"/>
            <a:ext cx="12192000" cy="300269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50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D8AF9ED-CDBB-9082-C97C-5BA2E769193B}"/>
              </a:ext>
            </a:extLst>
          </p:cNvPr>
          <p:cNvSpPr/>
          <p:nvPr/>
        </p:nvSpPr>
        <p:spPr>
          <a:xfrm>
            <a:off x="384835" y="3537727"/>
            <a:ext cx="24765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disaffezione verso le marche abituali ed il punto vendita di fiducia si traduce in 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apertura alla sperimentazione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occorre valorizzare le novità, rendere appetibili i prodotti, in modo da renderli essenziali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5182E5-D782-9683-8D51-CF8E40859A2A}"/>
              </a:ext>
            </a:extLst>
          </p:cNvPr>
          <p:cNvGrpSpPr/>
          <p:nvPr/>
        </p:nvGrpSpPr>
        <p:grpSpPr>
          <a:xfrm>
            <a:off x="91406" y="2520441"/>
            <a:ext cx="914400" cy="914400"/>
            <a:chOff x="850900" y="4841532"/>
            <a:chExt cx="914400" cy="914400"/>
          </a:xfrm>
        </p:grpSpPr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id="{41E45AAF-FBD4-069C-7CC1-950A30CAE31E}"/>
                </a:ext>
              </a:extLst>
            </p:cNvPr>
            <p:cNvSpPr/>
            <p:nvPr/>
          </p:nvSpPr>
          <p:spPr>
            <a:xfrm>
              <a:off x="850900" y="4841532"/>
              <a:ext cx="914400" cy="914400"/>
            </a:xfrm>
            <a:prstGeom prst="roundRect">
              <a:avLst>
                <a:gd name="adj" fmla="val 50000"/>
              </a:avLst>
            </a:prstGeom>
            <a:solidFill>
              <a:srgbClr val="378D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5400000" sx="104000" sy="104000" algn="t" rotWithShape="0">
                <a:srgbClr val="378DFF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55D3FD6C-E3E6-69BD-1662-75CE30D991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44919" y="5135716"/>
              <a:ext cx="326362" cy="326032"/>
              <a:chOff x="-950" y="717"/>
              <a:chExt cx="2966" cy="2963"/>
            </a:xfrm>
            <a:solidFill>
              <a:sysClr val="window" lastClr="FFFFFF"/>
            </a:solidFill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2401A788-579A-7794-60E8-76C32B19C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50" y="717"/>
                <a:ext cx="916" cy="915"/>
              </a:xfrm>
              <a:custGeom>
                <a:avLst/>
                <a:gdLst>
                  <a:gd name="T0" fmla="*/ 827 w 1832"/>
                  <a:gd name="T1" fmla="*/ 198 h 1831"/>
                  <a:gd name="T2" fmla="*/ 655 w 1832"/>
                  <a:gd name="T3" fmla="*/ 242 h 1831"/>
                  <a:gd name="T4" fmla="*/ 504 w 1832"/>
                  <a:gd name="T5" fmla="*/ 323 h 1831"/>
                  <a:gd name="T6" fmla="*/ 376 w 1832"/>
                  <a:gd name="T7" fmla="*/ 436 h 1831"/>
                  <a:gd name="T8" fmla="*/ 278 w 1832"/>
                  <a:gd name="T9" fmla="*/ 575 h 1831"/>
                  <a:gd name="T10" fmla="*/ 215 w 1832"/>
                  <a:gd name="T11" fmla="*/ 738 h 1831"/>
                  <a:gd name="T12" fmla="*/ 193 w 1832"/>
                  <a:gd name="T13" fmla="*/ 916 h 1831"/>
                  <a:gd name="T14" fmla="*/ 215 w 1832"/>
                  <a:gd name="T15" fmla="*/ 1093 h 1831"/>
                  <a:gd name="T16" fmla="*/ 278 w 1832"/>
                  <a:gd name="T17" fmla="*/ 1255 h 1831"/>
                  <a:gd name="T18" fmla="*/ 376 w 1832"/>
                  <a:gd name="T19" fmla="*/ 1396 h 1831"/>
                  <a:gd name="T20" fmla="*/ 504 w 1832"/>
                  <a:gd name="T21" fmla="*/ 1510 h 1831"/>
                  <a:gd name="T22" fmla="*/ 655 w 1832"/>
                  <a:gd name="T23" fmla="*/ 1591 h 1831"/>
                  <a:gd name="T24" fmla="*/ 827 w 1832"/>
                  <a:gd name="T25" fmla="*/ 1634 h 1831"/>
                  <a:gd name="T26" fmla="*/ 1007 w 1832"/>
                  <a:gd name="T27" fmla="*/ 1634 h 1831"/>
                  <a:gd name="T28" fmla="*/ 1179 w 1832"/>
                  <a:gd name="T29" fmla="*/ 1591 h 1831"/>
                  <a:gd name="T30" fmla="*/ 1330 w 1832"/>
                  <a:gd name="T31" fmla="*/ 1510 h 1831"/>
                  <a:gd name="T32" fmla="*/ 1457 w 1832"/>
                  <a:gd name="T33" fmla="*/ 1396 h 1831"/>
                  <a:gd name="T34" fmla="*/ 1556 w 1832"/>
                  <a:gd name="T35" fmla="*/ 1255 h 1831"/>
                  <a:gd name="T36" fmla="*/ 1619 w 1832"/>
                  <a:gd name="T37" fmla="*/ 1093 h 1831"/>
                  <a:gd name="T38" fmla="*/ 1641 w 1832"/>
                  <a:gd name="T39" fmla="*/ 916 h 1831"/>
                  <a:gd name="T40" fmla="*/ 1619 w 1832"/>
                  <a:gd name="T41" fmla="*/ 738 h 1831"/>
                  <a:gd name="T42" fmla="*/ 1556 w 1832"/>
                  <a:gd name="T43" fmla="*/ 575 h 1831"/>
                  <a:gd name="T44" fmla="*/ 1457 w 1832"/>
                  <a:gd name="T45" fmla="*/ 436 h 1831"/>
                  <a:gd name="T46" fmla="*/ 1330 w 1832"/>
                  <a:gd name="T47" fmla="*/ 323 h 1831"/>
                  <a:gd name="T48" fmla="*/ 1179 w 1832"/>
                  <a:gd name="T49" fmla="*/ 242 h 1831"/>
                  <a:gd name="T50" fmla="*/ 1007 w 1832"/>
                  <a:gd name="T51" fmla="*/ 198 h 1831"/>
                  <a:gd name="T52" fmla="*/ 917 w 1832"/>
                  <a:gd name="T53" fmla="*/ 0 h 1831"/>
                  <a:gd name="T54" fmla="*/ 1114 w 1832"/>
                  <a:gd name="T55" fmla="*/ 22 h 1831"/>
                  <a:gd name="T56" fmla="*/ 1294 w 1832"/>
                  <a:gd name="T57" fmla="*/ 83 h 1831"/>
                  <a:gd name="T58" fmla="*/ 1457 w 1832"/>
                  <a:gd name="T59" fmla="*/ 177 h 1831"/>
                  <a:gd name="T60" fmla="*/ 1596 w 1832"/>
                  <a:gd name="T61" fmla="*/ 303 h 1831"/>
                  <a:gd name="T62" fmla="*/ 1708 w 1832"/>
                  <a:gd name="T63" fmla="*/ 455 h 1831"/>
                  <a:gd name="T64" fmla="*/ 1785 w 1832"/>
                  <a:gd name="T65" fmla="*/ 628 h 1831"/>
                  <a:gd name="T66" fmla="*/ 1827 w 1832"/>
                  <a:gd name="T67" fmla="*/ 817 h 1831"/>
                  <a:gd name="T68" fmla="*/ 1827 w 1832"/>
                  <a:gd name="T69" fmla="*/ 1015 h 1831"/>
                  <a:gd name="T70" fmla="*/ 1785 w 1832"/>
                  <a:gd name="T71" fmla="*/ 1205 h 1831"/>
                  <a:gd name="T72" fmla="*/ 1708 w 1832"/>
                  <a:gd name="T73" fmla="*/ 1378 h 1831"/>
                  <a:gd name="T74" fmla="*/ 1596 w 1832"/>
                  <a:gd name="T75" fmla="*/ 1530 h 1831"/>
                  <a:gd name="T76" fmla="*/ 1457 w 1832"/>
                  <a:gd name="T77" fmla="*/ 1654 h 1831"/>
                  <a:gd name="T78" fmla="*/ 1294 w 1832"/>
                  <a:gd name="T79" fmla="*/ 1750 h 1831"/>
                  <a:gd name="T80" fmla="*/ 1114 w 1832"/>
                  <a:gd name="T81" fmla="*/ 1809 h 1831"/>
                  <a:gd name="T82" fmla="*/ 917 w 1832"/>
                  <a:gd name="T83" fmla="*/ 1831 h 1831"/>
                  <a:gd name="T84" fmla="*/ 720 w 1832"/>
                  <a:gd name="T85" fmla="*/ 1809 h 1831"/>
                  <a:gd name="T86" fmla="*/ 538 w 1832"/>
                  <a:gd name="T87" fmla="*/ 1750 h 1831"/>
                  <a:gd name="T88" fmla="*/ 376 w 1832"/>
                  <a:gd name="T89" fmla="*/ 1654 h 1831"/>
                  <a:gd name="T90" fmla="*/ 237 w 1832"/>
                  <a:gd name="T91" fmla="*/ 1530 h 1831"/>
                  <a:gd name="T92" fmla="*/ 127 w 1832"/>
                  <a:gd name="T93" fmla="*/ 1378 h 1831"/>
                  <a:gd name="T94" fmla="*/ 47 w 1832"/>
                  <a:gd name="T95" fmla="*/ 1205 h 1831"/>
                  <a:gd name="T96" fmla="*/ 6 w 1832"/>
                  <a:gd name="T97" fmla="*/ 1015 h 1831"/>
                  <a:gd name="T98" fmla="*/ 6 w 1832"/>
                  <a:gd name="T99" fmla="*/ 817 h 1831"/>
                  <a:gd name="T100" fmla="*/ 47 w 1832"/>
                  <a:gd name="T101" fmla="*/ 628 h 1831"/>
                  <a:gd name="T102" fmla="*/ 127 w 1832"/>
                  <a:gd name="T103" fmla="*/ 455 h 1831"/>
                  <a:gd name="T104" fmla="*/ 237 w 1832"/>
                  <a:gd name="T105" fmla="*/ 303 h 1831"/>
                  <a:gd name="T106" fmla="*/ 376 w 1832"/>
                  <a:gd name="T107" fmla="*/ 177 h 1831"/>
                  <a:gd name="T108" fmla="*/ 538 w 1832"/>
                  <a:gd name="T109" fmla="*/ 83 h 1831"/>
                  <a:gd name="T110" fmla="*/ 720 w 1832"/>
                  <a:gd name="T111" fmla="*/ 22 h 1831"/>
                  <a:gd name="T112" fmla="*/ 917 w 1832"/>
                  <a:gd name="T113" fmla="*/ 0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32" h="1831">
                    <a:moveTo>
                      <a:pt x="917" y="193"/>
                    </a:moveTo>
                    <a:lnTo>
                      <a:pt x="827" y="198"/>
                    </a:lnTo>
                    <a:lnTo>
                      <a:pt x="738" y="215"/>
                    </a:lnTo>
                    <a:lnTo>
                      <a:pt x="655" y="242"/>
                    </a:lnTo>
                    <a:lnTo>
                      <a:pt x="578" y="278"/>
                    </a:lnTo>
                    <a:lnTo>
                      <a:pt x="504" y="323"/>
                    </a:lnTo>
                    <a:lnTo>
                      <a:pt x="437" y="375"/>
                    </a:lnTo>
                    <a:lnTo>
                      <a:pt x="376" y="436"/>
                    </a:lnTo>
                    <a:lnTo>
                      <a:pt x="323" y="503"/>
                    </a:lnTo>
                    <a:lnTo>
                      <a:pt x="278" y="575"/>
                    </a:lnTo>
                    <a:lnTo>
                      <a:pt x="242" y="655"/>
                    </a:lnTo>
                    <a:lnTo>
                      <a:pt x="215" y="738"/>
                    </a:lnTo>
                    <a:lnTo>
                      <a:pt x="199" y="826"/>
                    </a:lnTo>
                    <a:lnTo>
                      <a:pt x="193" y="916"/>
                    </a:lnTo>
                    <a:lnTo>
                      <a:pt x="199" y="1006"/>
                    </a:lnTo>
                    <a:lnTo>
                      <a:pt x="215" y="1093"/>
                    </a:lnTo>
                    <a:lnTo>
                      <a:pt x="242" y="1178"/>
                    </a:lnTo>
                    <a:lnTo>
                      <a:pt x="278" y="1255"/>
                    </a:lnTo>
                    <a:lnTo>
                      <a:pt x="323" y="1329"/>
                    </a:lnTo>
                    <a:lnTo>
                      <a:pt x="376" y="1396"/>
                    </a:lnTo>
                    <a:lnTo>
                      <a:pt x="437" y="1456"/>
                    </a:lnTo>
                    <a:lnTo>
                      <a:pt x="504" y="1510"/>
                    </a:lnTo>
                    <a:lnTo>
                      <a:pt x="578" y="1555"/>
                    </a:lnTo>
                    <a:lnTo>
                      <a:pt x="655" y="1591"/>
                    </a:lnTo>
                    <a:lnTo>
                      <a:pt x="738" y="1616"/>
                    </a:lnTo>
                    <a:lnTo>
                      <a:pt x="827" y="1634"/>
                    </a:lnTo>
                    <a:lnTo>
                      <a:pt x="917" y="1640"/>
                    </a:lnTo>
                    <a:lnTo>
                      <a:pt x="1007" y="1634"/>
                    </a:lnTo>
                    <a:lnTo>
                      <a:pt x="1094" y="1616"/>
                    </a:lnTo>
                    <a:lnTo>
                      <a:pt x="1179" y="1591"/>
                    </a:lnTo>
                    <a:lnTo>
                      <a:pt x="1256" y="1555"/>
                    </a:lnTo>
                    <a:lnTo>
                      <a:pt x="1330" y="1510"/>
                    </a:lnTo>
                    <a:lnTo>
                      <a:pt x="1397" y="1456"/>
                    </a:lnTo>
                    <a:lnTo>
                      <a:pt x="1457" y="1396"/>
                    </a:lnTo>
                    <a:lnTo>
                      <a:pt x="1511" y="1329"/>
                    </a:lnTo>
                    <a:lnTo>
                      <a:pt x="1556" y="1255"/>
                    </a:lnTo>
                    <a:lnTo>
                      <a:pt x="1592" y="1178"/>
                    </a:lnTo>
                    <a:lnTo>
                      <a:pt x="1619" y="1093"/>
                    </a:lnTo>
                    <a:lnTo>
                      <a:pt x="1635" y="1006"/>
                    </a:lnTo>
                    <a:lnTo>
                      <a:pt x="1641" y="916"/>
                    </a:lnTo>
                    <a:lnTo>
                      <a:pt x="1635" y="826"/>
                    </a:lnTo>
                    <a:lnTo>
                      <a:pt x="1619" y="738"/>
                    </a:lnTo>
                    <a:lnTo>
                      <a:pt x="1592" y="655"/>
                    </a:lnTo>
                    <a:lnTo>
                      <a:pt x="1556" y="575"/>
                    </a:lnTo>
                    <a:lnTo>
                      <a:pt x="1511" y="503"/>
                    </a:lnTo>
                    <a:lnTo>
                      <a:pt x="1457" y="436"/>
                    </a:lnTo>
                    <a:lnTo>
                      <a:pt x="1397" y="375"/>
                    </a:lnTo>
                    <a:lnTo>
                      <a:pt x="1330" y="323"/>
                    </a:lnTo>
                    <a:lnTo>
                      <a:pt x="1256" y="278"/>
                    </a:lnTo>
                    <a:lnTo>
                      <a:pt x="1179" y="242"/>
                    </a:lnTo>
                    <a:lnTo>
                      <a:pt x="1094" y="215"/>
                    </a:lnTo>
                    <a:lnTo>
                      <a:pt x="1007" y="198"/>
                    </a:lnTo>
                    <a:lnTo>
                      <a:pt x="917" y="193"/>
                    </a:lnTo>
                    <a:close/>
                    <a:moveTo>
                      <a:pt x="917" y="0"/>
                    </a:moveTo>
                    <a:lnTo>
                      <a:pt x="1016" y="5"/>
                    </a:lnTo>
                    <a:lnTo>
                      <a:pt x="1114" y="22"/>
                    </a:lnTo>
                    <a:lnTo>
                      <a:pt x="1206" y="47"/>
                    </a:lnTo>
                    <a:lnTo>
                      <a:pt x="1294" y="83"/>
                    </a:lnTo>
                    <a:lnTo>
                      <a:pt x="1379" y="126"/>
                    </a:lnTo>
                    <a:lnTo>
                      <a:pt x="1457" y="177"/>
                    </a:lnTo>
                    <a:lnTo>
                      <a:pt x="1531" y="236"/>
                    </a:lnTo>
                    <a:lnTo>
                      <a:pt x="1596" y="303"/>
                    </a:lnTo>
                    <a:lnTo>
                      <a:pt x="1655" y="375"/>
                    </a:lnTo>
                    <a:lnTo>
                      <a:pt x="1708" y="455"/>
                    </a:lnTo>
                    <a:lnTo>
                      <a:pt x="1751" y="538"/>
                    </a:lnTo>
                    <a:lnTo>
                      <a:pt x="1785" y="628"/>
                    </a:lnTo>
                    <a:lnTo>
                      <a:pt x="1812" y="720"/>
                    </a:lnTo>
                    <a:lnTo>
                      <a:pt x="1827" y="817"/>
                    </a:lnTo>
                    <a:lnTo>
                      <a:pt x="1832" y="916"/>
                    </a:lnTo>
                    <a:lnTo>
                      <a:pt x="1827" y="1015"/>
                    </a:lnTo>
                    <a:lnTo>
                      <a:pt x="1812" y="1111"/>
                    </a:lnTo>
                    <a:lnTo>
                      <a:pt x="1785" y="1205"/>
                    </a:lnTo>
                    <a:lnTo>
                      <a:pt x="1751" y="1293"/>
                    </a:lnTo>
                    <a:lnTo>
                      <a:pt x="1708" y="1378"/>
                    </a:lnTo>
                    <a:lnTo>
                      <a:pt x="1655" y="1456"/>
                    </a:lnTo>
                    <a:lnTo>
                      <a:pt x="1596" y="1530"/>
                    </a:lnTo>
                    <a:lnTo>
                      <a:pt x="1531" y="1594"/>
                    </a:lnTo>
                    <a:lnTo>
                      <a:pt x="1457" y="1654"/>
                    </a:lnTo>
                    <a:lnTo>
                      <a:pt x="1379" y="1706"/>
                    </a:lnTo>
                    <a:lnTo>
                      <a:pt x="1294" y="1750"/>
                    </a:lnTo>
                    <a:lnTo>
                      <a:pt x="1206" y="1784"/>
                    </a:lnTo>
                    <a:lnTo>
                      <a:pt x="1114" y="1809"/>
                    </a:lnTo>
                    <a:lnTo>
                      <a:pt x="1016" y="1825"/>
                    </a:lnTo>
                    <a:lnTo>
                      <a:pt x="917" y="1831"/>
                    </a:lnTo>
                    <a:lnTo>
                      <a:pt x="818" y="1825"/>
                    </a:lnTo>
                    <a:lnTo>
                      <a:pt x="720" y="1809"/>
                    </a:lnTo>
                    <a:lnTo>
                      <a:pt x="628" y="1784"/>
                    </a:lnTo>
                    <a:lnTo>
                      <a:pt x="538" y="1750"/>
                    </a:lnTo>
                    <a:lnTo>
                      <a:pt x="455" y="1706"/>
                    </a:lnTo>
                    <a:lnTo>
                      <a:pt x="376" y="1654"/>
                    </a:lnTo>
                    <a:lnTo>
                      <a:pt x="303" y="1594"/>
                    </a:lnTo>
                    <a:lnTo>
                      <a:pt x="237" y="1530"/>
                    </a:lnTo>
                    <a:lnTo>
                      <a:pt x="177" y="1456"/>
                    </a:lnTo>
                    <a:lnTo>
                      <a:pt x="127" y="1378"/>
                    </a:lnTo>
                    <a:lnTo>
                      <a:pt x="83" y="1293"/>
                    </a:lnTo>
                    <a:lnTo>
                      <a:pt x="47" y="1205"/>
                    </a:lnTo>
                    <a:lnTo>
                      <a:pt x="22" y="1111"/>
                    </a:lnTo>
                    <a:lnTo>
                      <a:pt x="6" y="1015"/>
                    </a:lnTo>
                    <a:lnTo>
                      <a:pt x="0" y="916"/>
                    </a:lnTo>
                    <a:lnTo>
                      <a:pt x="6" y="817"/>
                    </a:lnTo>
                    <a:lnTo>
                      <a:pt x="22" y="720"/>
                    </a:lnTo>
                    <a:lnTo>
                      <a:pt x="47" y="628"/>
                    </a:lnTo>
                    <a:lnTo>
                      <a:pt x="83" y="538"/>
                    </a:lnTo>
                    <a:lnTo>
                      <a:pt x="127" y="455"/>
                    </a:lnTo>
                    <a:lnTo>
                      <a:pt x="177" y="375"/>
                    </a:lnTo>
                    <a:lnTo>
                      <a:pt x="237" y="303"/>
                    </a:lnTo>
                    <a:lnTo>
                      <a:pt x="303" y="236"/>
                    </a:lnTo>
                    <a:lnTo>
                      <a:pt x="376" y="177"/>
                    </a:lnTo>
                    <a:lnTo>
                      <a:pt x="455" y="126"/>
                    </a:lnTo>
                    <a:lnTo>
                      <a:pt x="538" y="83"/>
                    </a:lnTo>
                    <a:lnTo>
                      <a:pt x="628" y="47"/>
                    </a:lnTo>
                    <a:lnTo>
                      <a:pt x="720" y="22"/>
                    </a:lnTo>
                    <a:lnTo>
                      <a:pt x="818" y="5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FDAB8D24-8299-EC8C-4360-0C50F13799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50" y="1741"/>
                <a:ext cx="916" cy="915"/>
              </a:xfrm>
              <a:custGeom>
                <a:avLst/>
                <a:gdLst>
                  <a:gd name="T0" fmla="*/ 827 w 1832"/>
                  <a:gd name="T1" fmla="*/ 197 h 1831"/>
                  <a:gd name="T2" fmla="*/ 655 w 1832"/>
                  <a:gd name="T3" fmla="*/ 240 h 1831"/>
                  <a:gd name="T4" fmla="*/ 504 w 1832"/>
                  <a:gd name="T5" fmla="*/ 321 h 1831"/>
                  <a:gd name="T6" fmla="*/ 376 w 1832"/>
                  <a:gd name="T7" fmla="*/ 435 h 1831"/>
                  <a:gd name="T8" fmla="*/ 278 w 1832"/>
                  <a:gd name="T9" fmla="*/ 575 h 1831"/>
                  <a:gd name="T10" fmla="*/ 215 w 1832"/>
                  <a:gd name="T11" fmla="*/ 738 h 1831"/>
                  <a:gd name="T12" fmla="*/ 193 w 1832"/>
                  <a:gd name="T13" fmla="*/ 914 h 1831"/>
                  <a:gd name="T14" fmla="*/ 215 w 1832"/>
                  <a:gd name="T15" fmla="*/ 1093 h 1831"/>
                  <a:gd name="T16" fmla="*/ 278 w 1832"/>
                  <a:gd name="T17" fmla="*/ 1255 h 1831"/>
                  <a:gd name="T18" fmla="*/ 376 w 1832"/>
                  <a:gd name="T19" fmla="*/ 1394 h 1831"/>
                  <a:gd name="T20" fmla="*/ 504 w 1832"/>
                  <a:gd name="T21" fmla="*/ 1508 h 1831"/>
                  <a:gd name="T22" fmla="*/ 655 w 1832"/>
                  <a:gd name="T23" fmla="*/ 1589 h 1831"/>
                  <a:gd name="T24" fmla="*/ 827 w 1832"/>
                  <a:gd name="T25" fmla="*/ 1632 h 1831"/>
                  <a:gd name="T26" fmla="*/ 1007 w 1832"/>
                  <a:gd name="T27" fmla="*/ 1632 h 1831"/>
                  <a:gd name="T28" fmla="*/ 1179 w 1832"/>
                  <a:gd name="T29" fmla="*/ 1589 h 1831"/>
                  <a:gd name="T30" fmla="*/ 1330 w 1832"/>
                  <a:gd name="T31" fmla="*/ 1508 h 1831"/>
                  <a:gd name="T32" fmla="*/ 1457 w 1832"/>
                  <a:gd name="T33" fmla="*/ 1394 h 1831"/>
                  <a:gd name="T34" fmla="*/ 1556 w 1832"/>
                  <a:gd name="T35" fmla="*/ 1255 h 1831"/>
                  <a:gd name="T36" fmla="*/ 1619 w 1832"/>
                  <a:gd name="T37" fmla="*/ 1093 h 1831"/>
                  <a:gd name="T38" fmla="*/ 1641 w 1832"/>
                  <a:gd name="T39" fmla="*/ 914 h 1831"/>
                  <a:gd name="T40" fmla="*/ 1619 w 1832"/>
                  <a:gd name="T41" fmla="*/ 738 h 1831"/>
                  <a:gd name="T42" fmla="*/ 1556 w 1832"/>
                  <a:gd name="T43" fmla="*/ 575 h 1831"/>
                  <a:gd name="T44" fmla="*/ 1457 w 1832"/>
                  <a:gd name="T45" fmla="*/ 435 h 1831"/>
                  <a:gd name="T46" fmla="*/ 1330 w 1832"/>
                  <a:gd name="T47" fmla="*/ 321 h 1831"/>
                  <a:gd name="T48" fmla="*/ 1179 w 1832"/>
                  <a:gd name="T49" fmla="*/ 240 h 1831"/>
                  <a:gd name="T50" fmla="*/ 1007 w 1832"/>
                  <a:gd name="T51" fmla="*/ 197 h 1831"/>
                  <a:gd name="T52" fmla="*/ 917 w 1832"/>
                  <a:gd name="T53" fmla="*/ 0 h 1831"/>
                  <a:gd name="T54" fmla="*/ 1114 w 1832"/>
                  <a:gd name="T55" fmla="*/ 22 h 1831"/>
                  <a:gd name="T56" fmla="*/ 1294 w 1832"/>
                  <a:gd name="T57" fmla="*/ 81 h 1831"/>
                  <a:gd name="T58" fmla="*/ 1457 w 1832"/>
                  <a:gd name="T59" fmla="*/ 177 h 1831"/>
                  <a:gd name="T60" fmla="*/ 1596 w 1832"/>
                  <a:gd name="T61" fmla="*/ 301 h 1831"/>
                  <a:gd name="T62" fmla="*/ 1708 w 1832"/>
                  <a:gd name="T63" fmla="*/ 453 h 1831"/>
                  <a:gd name="T64" fmla="*/ 1785 w 1832"/>
                  <a:gd name="T65" fmla="*/ 626 h 1831"/>
                  <a:gd name="T66" fmla="*/ 1827 w 1832"/>
                  <a:gd name="T67" fmla="*/ 815 h 1831"/>
                  <a:gd name="T68" fmla="*/ 1827 w 1832"/>
                  <a:gd name="T69" fmla="*/ 1014 h 1831"/>
                  <a:gd name="T70" fmla="*/ 1785 w 1832"/>
                  <a:gd name="T71" fmla="*/ 1203 h 1831"/>
                  <a:gd name="T72" fmla="*/ 1708 w 1832"/>
                  <a:gd name="T73" fmla="*/ 1376 h 1831"/>
                  <a:gd name="T74" fmla="*/ 1596 w 1832"/>
                  <a:gd name="T75" fmla="*/ 1528 h 1831"/>
                  <a:gd name="T76" fmla="*/ 1457 w 1832"/>
                  <a:gd name="T77" fmla="*/ 1654 h 1831"/>
                  <a:gd name="T78" fmla="*/ 1294 w 1832"/>
                  <a:gd name="T79" fmla="*/ 1748 h 1831"/>
                  <a:gd name="T80" fmla="*/ 1114 w 1832"/>
                  <a:gd name="T81" fmla="*/ 1809 h 1831"/>
                  <a:gd name="T82" fmla="*/ 917 w 1832"/>
                  <a:gd name="T83" fmla="*/ 1831 h 1831"/>
                  <a:gd name="T84" fmla="*/ 720 w 1832"/>
                  <a:gd name="T85" fmla="*/ 1809 h 1831"/>
                  <a:gd name="T86" fmla="*/ 538 w 1832"/>
                  <a:gd name="T87" fmla="*/ 1748 h 1831"/>
                  <a:gd name="T88" fmla="*/ 376 w 1832"/>
                  <a:gd name="T89" fmla="*/ 1654 h 1831"/>
                  <a:gd name="T90" fmla="*/ 237 w 1832"/>
                  <a:gd name="T91" fmla="*/ 1528 h 1831"/>
                  <a:gd name="T92" fmla="*/ 127 w 1832"/>
                  <a:gd name="T93" fmla="*/ 1376 h 1831"/>
                  <a:gd name="T94" fmla="*/ 47 w 1832"/>
                  <a:gd name="T95" fmla="*/ 1203 h 1831"/>
                  <a:gd name="T96" fmla="*/ 6 w 1832"/>
                  <a:gd name="T97" fmla="*/ 1014 h 1831"/>
                  <a:gd name="T98" fmla="*/ 6 w 1832"/>
                  <a:gd name="T99" fmla="*/ 815 h 1831"/>
                  <a:gd name="T100" fmla="*/ 47 w 1832"/>
                  <a:gd name="T101" fmla="*/ 626 h 1831"/>
                  <a:gd name="T102" fmla="*/ 127 w 1832"/>
                  <a:gd name="T103" fmla="*/ 453 h 1831"/>
                  <a:gd name="T104" fmla="*/ 237 w 1832"/>
                  <a:gd name="T105" fmla="*/ 301 h 1831"/>
                  <a:gd name="T106" fmla="*/ 376 w 1832"/>
                  <a:gd name="T107" fmla="*/ 177 h 1831"/>
                  <a:gd name="T108" fmla="*/ 538 w 1832"/>
                  <a:gd name="T109" fmla="*/ 81 h 1831"/>
                  <a:gd name="T110" fmla="*/ 720 w 1832"/>
                  <a:gd name="T111" fmla="*/ 22 h 1831"/>
                  <a:gd name="T112" fmla="*/ 917 w 1832"/>
                  <a:gd name="T113" fmla="*/ 0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32" h="1831">
                    <a:moveTo>
                      <a:pt x="917" y="191"/>
                    </a:moveTo>
                    <a:lnTo>
                      <a:pt x="827" y="197"/>
                    </a:lnTo>
                    <a:lnTo>
                      <a:pt x="738" y="215"/>
                    </a:lnTo>
                    <a:lnTo>
                      <a:pt x="655" y="240"/>
                    </a:lnTo>
                    <a:lnTo>
                      <a:pt x="578" y="276"/>
                    </a:lnTo>
                    <a:lnTo>
                      <a:pt x="504" y="321"/>
                    </a:lnTo>
                    <a:lnTo>
                      <a:pt x="437" y="375"/>
                    </a:lnTo>
                    <a:lnTo>
                      <a:pt x="376" y="435"/>
                    </a:lnTo>
                    <a:lnTo>
                      <a:pt x="323" y="501"/>
                    </a:lnTo>
                    <a:lnTo>
                      <a:pt x="278" y="575"/>
                    </a:lnTo>
                    <a:lnTo>
                      <a:pt x="242" y="653"/>
                    </a:lnTo>
                    <a:lnTo>
                      <a:pt x="215" y="738"/>
                    </a:lnTo>
                    <a:lnTo>
                      <a:pt x="199" y="824"/>
                    </a:lnTo>
                    <a:lnTo>
                      <a:pt x="193" y="914"/>
                    </a:lnTo>
                    <a:lnTo>
                      <a:pt x="199" y="1005"/>
                    </a:lnTo>
                    <a:lnTo>
                      <a:pt x="215" y="1093"/>
                    </a:lnTo>
                    <a:lnTo>
                      <a:pt x="242" y="1176"/>
                    </a:lnTo>
                    <a:lnTo>
                      <a:pt x="278" y="1255"/>
                    </a:lnTo>
                    <a:lnTo>
                      <a:pt x="323" y="1327"/>
                    </a:lnTo>
                    <a:lnTo>
                      <a:pt x="376" y="1394"/>
                    </a:lnTo>
                    <a:lnTo>
                      <a:pt x="437" y="1455"/>
                    </a:lnTo>
                    <a:lnTo>
                      <a:pt x="504" y="1508"/>
                    </a:lnTo>
                    <a:lnTo>
                      <a:pt x="578" y="1553"/>
                    </a:lnTo>
                    <a:lnTo>
                      <a:pt x="655" y="1589"/>
                    </a:lnTo>
                    <a:lnTo>
                      <a:pt x="738" y="1616"/>
                    </a:lnTo>
                    <a:lnTo>
                      <a:pt x="827" y="1632"/>
                    </a:lnTo>
                    <a:lnTo>
                      <a:pt x="917" y="1638"/>
                    </a:lnTo>
                    <a:lnTo>
                      <a:pt x="1007" y="1632"/>
                    </a:lnTo>
                    <a:lnTo>
                      <a:pt x="1094" y="1616"/>
                    </a:lnTo>
                    <a:lnTo>
                      <a:pt x="1179" y="1589"/>
                    </a:lnTo>
                    <a:lnTo>
                      <a:pt x="1256" y="1553"/>
                    </a:lnTo>
                    <a:lnTo>
                      <a:pt x="1330" y="1508"/>
                    </a:lnTo>
                    <a:lnTo>
                      <a:pt x="1397" y="1455"/>
                    </a:lnTo>
                    <a:lnTo>
                      <a:pt x="1457" y="1394"/>
                    </a:lnTo>
                    <a:lnTo>
                      <a:pt x="1511" y="1327"/>
                    </a:lnTo>
                    <a:lnTo>
                      <a:pt x="1556" y="1255"/>
                    </a:lnTo>
                    <a:lnTo>
                      <a:pt x="1592" y="1176"/>
                    </a:lnTo>
                    <a:lnTo>
                      <a:pt x="1619" y="1093"/>
                    </a:lnTo>
                    <a:lnTo>
                      <a:pt x="1635" y="1005"/>
                    </a:lnTo>
                    <a:lnTo>
                      <a:pt x="1641" y="914"/>
                    </a:lnTo>
                    <a:lnTo>
                      <a:pt x="1635" y="824"/>
                    </a:lnTo>
                    <a:lnTo>
                      <a:pt x="1619" y="738"/>
                    </a:lnTo>
                    <a:lnTo>
                      <a:pt x="1592" y="653"/>
                    </a:lnTo>
                    <a:lnTo>
                      <a:pt x="1556" y="575"/>
                    </a:lnTo>
                    <a:lnTo>
                      <a:pt x="1511" y="501"/>
                    </a:lnTo>
                    <a:lnTo>
                      <a:pt x="1457" y="435"/>
                    </a:lnTo>
                    <a:lnTo>
                      <a:pt x="1397" y="375"/>
                    </a:lnTo>
                    <a:lnTo>
                      <a:pt x="1330" y="321"/>
                    </a:lnTo>
                    <a:lnTo>
                      <a:pt x="1256" y="276"/>
                    </a:lnTo>
                    <a:lnTo>
                      <a:pt x="1179" y="240"/>
                    </a:lnTo>
                    <a:lnTo>
                      <a:pt x="1094" y="215"/>
                    </a:lnTo>
                    <a:lnTo>
                      <a:pt x="1007" y="197"/>
                    </a:lnTo>
                    <a:lnTo>
                      <a:pt x="917" y="191"/>
                    </a:lnTo>
                    <a:close/>
                    <a:moveTo>
                      <a:pt x="917" y="0"/>
                    </a:moveTo>
                    <a:lnTo>
                      <a:pt x="1016" y="5"/>
                    </a:lnTo>
                    <a:lnTo>
                      <a:pt x="1114" y="22"/>
                    </a:lnTo>
                    <a:lnTo>
                      <a:pt x="1206" y="47"/>
                    </a:lnTo>
                    <a:lnTo>
                      <a:pt x="1294" y="81"/>
                    </a:lnTo>
                    <a:lnTo>
                      <a:pt x="1379" y="124"/>
                    </a:lnTo>
                    <a:lnTo>
                      <a:pt x="1457" y="177"/>
                    </a:lnTo>
                    <a:lnTo>
                      <a:pt x="1531" y="236"/>
                    </a:lnTo>
                    <a:lnTo>
                      <a:pt x="1596" y="301"/>
                    </a:lnTo>
                    <a:lnTo>
                      <a:pt x="1655" y="375"/>
                    </a:lnTo>
                    <a:lnTo>
                      <a:pt x="1708" y="453"/>
                    </a:lnTo>
                    <a:lnTo>
                      <a:pt x="1751" y="537"/>
                    </a:lnTo>
                    <a:lnTo>
                      <a:pt x="1785" y="626"/>
                    </a:lnTo>
                    <a:lnTo>
                      <a:pt x="1812" y="720"/>
                    </a:lnTo>
                    <a:lnTo>
                      <a:pt x="1827" y="815"/>
                    </a:lnTo>
                    <a:lnTo>
                      <a:pt x="1832" y="914"/>
                    </a:lnTo>
                    <a:lnTo>
                      <a:pt x="1827" y="1014"/>
                    </a:lnTo>
                    <a:lnTo>
                      <a:pt x="1812" y="1111"/>
                    </a:lnTo>
                    <a:lnTo>
                      <a:pt x="1785" y="1203"/>
                    </a:lnTo>
                    <a:lnTo>
                      <a:pt x="1751" y="1293"/>
                    </a:lnTo>
                    <a:lnTo>
                      <a:pt x="1708" y="1376"/>
                    </a:lnTo>
                    <a:lnTo>
                      <a:pt x="1655" y="1455"/>
                    </a:lnTo>
                    <a:lnTo>
                      <a:pt x="1596" y="1528"/>
                    </a:lnTo>
                    <a:lnTo>
                      <a:pt x="1531" y="1594"/>
                    </a:lnTo>
                    <a:lnTo>
                      <a:pt x="1457" y="1654"/>
                    </a:lnTo>
                    <a:lnTo>
                      <a:pt x="1379" y="1704"/>
                    </a:lnTo>
                    <a:lnTo>
                      <a:pt x="1294" y="1748"/>
                    </a:lnTo>
                    <a:lnTo>
                      <a:pt x="1206" y="1784"/>
                    </a:lnTo>
                    <a:lnTo>
                      <a:pt x="1114" y="1809"/>
                    </a:lnTo>
                    <a:lnTo>
                      <a:pt x="1016" y="1825"/>
                    </a:lnTo>
                    <a:lnTo>
                      <a:pt x="917" y="1831"/>
                    </a:lnTo>
                    <a:lnTo>
                      <a:pt x="818" y="1825"/>
                    </a:lnTo>
                    <a:lnTo>
                      <a:pt x="720" y="1809"/>
                    </a:lnTo>
                    <a:lnTo>
                      <a:pt x="628" y="1784"/>
                    </a:lnTo>
                    <a:lnTo>
                      <a:pt x="538" y="1748"/>
                    </a:lnTo>
                    <a:lnTo>
                      <a:pt x="455" y="1704"/>
                    </a:lnTo>
                    <a:lnTo>
                      <a:pt x="376" y="1654"/>
                    </a:lnTo>
                    <a:lnTo>
                      <a:pt x="303" y="1594"/>
                    </a:lnTo>
                    <a:lnTo>
                      <a:pt x="237" y="1528"/>
                    </a:lnTo>
                    <a:lnTo>
                      <a:pt x="177" y="1455"/>
                    </a:lnTo>
                    <a:lnTo>
                      <a:pt x="127" y="1376"/>
                    </a:lnTo>
                    <a:lnTo>
                      <a:pt x="83" y="1293"/>
                    </a:lnTo>
                    <a:lnTo>
                      <a:pt x="47" y="1203"/>
                    </a:lnTo>
                    <a:lnTo>
                      <a:pt x="22" y="1111"/>
                    </a:lnTo>
                    <a:lnTo>
                      <a:pt x="6" y="1014"/>
                    </a:lnTo>
                    <a:lnTo>
                      <a:pt x="0" y="914"/>
                    </a:lnTo>
                    <a:lnTo>
                      <a:pt x="6" y="815"/>
                    </a:lnTo>
                    <a:lnTo>
                      <a:pt x="22" y="720"/>
                    </a:lnTo>
                    <a:lnTo>
                      <a:pt x="47" y="626"/>
                    </a:lnTo>
                    <a:lnTo>
                      <a:pt x="83" y="537"/>
                    </a:lnTo>
                    <a:lnTo>
                      <a:pt x="127" y="453"/>
                    </a:lnTo>
                    <a:lnTo>
                      <a:pt x="177" y="375"/>
                    </a:lnTo>
                    <a:lnTo>
                      <a:pt x="237" y="301"/>
                    </a:lnTo>
                    <a:lnTo>
                      <a:pt x="303" y="236"/>
                    </a:lnTo>
                    <a:lnTo>
                      <a:pt x="376" y="177"/>
                    </a:lnTo>
                    <a:lnTo>
                      <a:pt x="455" y="124"/>
                    </a:lnTo>
                    <a:lnTo>
                      <a:pt x="538" y="81"/>
                    </a:lnTo>
                    <a:lnTo>
                      <a:pt x="628" y="47"/>
                    </a:lnTo>
                    <a:lnTo>
                      <a:pt x="720" y="22"/>
                    </a:lnTo>
                    <a:lnTo>
                      <a:pt x="818" y="5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id="{AD76F7B5-2D23-87F3-B24B-33CD9A4FAB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50" y="2765"/>
                <a:ext cx="916" cy="915"/>
              </a:xfrm>
              <a:custGeom>
                <a:avLst/>
                <a:gdLst>
                  <a:gd name="T0" fmla="*/ 827 w 1832"/>
                  <a:gd name="T1" fmla="*/ 198 h 1831"/>
                  <a:gd name="T2" fmla="*/ 655 w 1832"/>
                  <a:gd name="T3" fmla="*/ 242 h 1831"/>
                  <a:gd name="T4" fmla="*/ 504 w 1832"/>
                  <a:gd name="T5" fmla="*/ 323 h 1831"/>
                  <a:gd name="T6" fmla="*/ 376 w 1832"/>
                  <a:gd name="T7" fmla="*/ 437 h 1831"/>
                  <a:gd name="T8" fmla="*/ 278 w 1832"/>
                  <a:gd name="T9" fmla="*/ 575 h 1831"/>
                  <a:gd name="T10" fmla="*/ 215 w 1832"/>
                  <a:gd name="T11" fmla="*/ 738 h 1831"/>
                  <a:gd name="T12" fmla="*/ 193 w 1832"/>
                  <a:gd name="T13" fmla="*/ 916 h 1831"/>
                  <a:gd name="T14" fmla="*/ 215 w 1832"/>
                  <a:gd name="T15" fmla="*/ 1093 h 1831"/>
                  <a:gd name="T16" fmla="*/ 278 w 1832"/>
                  <a:gd name="T17" fmla="*/ 1255 h 1831"/>
                  <a:gd name="T18" fmla="*/ 376 w 1832"/>
                  <a:gd name="T19" fmla="*/ 1396 h 1831"/>
                  <a:gd name="T20" fmla="*/ 504 w 1832"/>
                  <a:gd name="T21" fmla="*/ 1510 h 1831"/>
                  <a:gd name="T22" fmla="*/ 655 w 1832"/>
                  <a:gd name="T23" fmla="*/ 1591 h 1831"/>
                  <a:gd name="T24" fmla="*/ 827 w 1832"/>
                  <a:gd name="T25" fmla="*/ 1634 h 1831"/>
                  <a:gd name="T26" fmla="*/ 1007 w 1832"/>
                  <a:gd name="T27" fmla="*/ 1634 h 1831"/>
                  <a:gd name="T28" fmla="*/ 1179 w 1832"/>
                  <a:gd name="T29" fmla="*/ 1591 h 1831"/>
                  <a:gd name="T30" fmla="*/ 1330 w 1832"/>
                  <a:gd name="T31" fmla="*/ 1510 h 1831"/>
                  <a:gd name="T32" fmla="*/ 1457 w 1832"/>
                  <a:gd name="T33" fmla="*/ 1396 h 1831"/>
                  <a:gd name="T34" fmla="*/ 1556 w 1832"/>
                  <a:gd name="T35" fmla="*/ 1255 h 1831"/>
                  <a:gd name="T36" fmla="*/ 1619 w 1832"/>
                  <a:gd name="T37" fmla="*/ 1093 h 1831"/>
                  <a:gd name="T38" fmla="*/ 1641 w 1832"/>
                  <a:gd name="T39" fmla="*/ 916 h 1831"/>
                  <a:gd name="T40" fmla="*/ 1619 w 1832"/>
                  <a:gd name="T41" fmla="*/ 738 h 1831"/>
                  <a:gd name="T42" fmla="*/ 1556 w 1832"/>
                  <a:gd name="T43" fmla="*/ 575 h 1831"/>
                  <a:gd name="T44" fmla="*/ 1457 w 1832"/>
                  <a:gd name="T45" fmla="*/ 437 h 1831"/>
                  <a:gd name="T46" fmla="*/ 1330 w 1832"/>
                  <a:gd name="T47" fmla="*/ 323 h 1831"/>
                  <a:gd name="T48" fmla="*/ 1179 w 1832"/>
                  <a:gd name="T49" fmla="*/ 242 h 1831"/>
                  <a:gd name="T50" fmla="*/ 1007 w 1832"/>
                  <a:gd name="T51" fmla="*/ 198 h 1831"/>
                  <a:gd name="T52" fmla="*/ 917 w 1832"/>
                  <a:gd name="T53" fmla="*/ 0 h 1831"/>
                  <a:gd name="T54" fmla="*/ 1114 w 1832"/>
                  <a:gd name="T55" fmla="*/ 22 h 1831"/>
                  <a:gd name="T56" fmla="*/ 1294 w 1832"/>
                  <a:gd name="T57" fmla="*/ 83 h 1831"/>
                  <a:gd name="T58" fmla="*/ 1457 w 1832"/>
                  <a:gd name="T59" fmla="*/ 177 h 1831"/>
                  <a:gd name="T60" fmla="*/ 1596 w 1832"/>
                  <a:gd name="T61" fmla="*/ 303 h 1831"/>
                  <a:gd name="T62" fmla="*/ 1708 w 1832"/>
                  <a:gd name="T63" fmla="*/ 455 h 1831"/>
                  <a:gd name="T64" fmla="*/ 1785 w 1832"/>
                  <a:gd name="T65" fmla="*/ 626 h 1831"/>
                  <a:gd name="T66" fmla="*/ 1827 w 1832"/>
                  <a:gd name="T67" fmla="*/ 815 h 1831"/>
                  <a:gd name="T68" fmla="*/ 1827 w 1832"/>
                  <a:gd name="T69" fmla="*/ 1016 h 1831"/>
                  <a:gd name="T70" fmla="*/ 1785 w 1832"/>
                  <a:gd name="T71" fmla="*/ 1205 h 1831"/>
                  <a:gd name="T72" fmla="*/ 1708 w 1832"/>
                  <a:gd name="T73" fmla="*/ 1378 h 1831"/>
                  <a:gd name="T74" fmla="*/ 1596 w 1832"/>
                  <a:gd name="T75" fmla="*/ 1528 h 1831"/>
                  <a:gd name="T76" fmla="*/ 1457 w 1832"/>
                  <a:gd name="T77" fmla="*/ 1654 h 1831"/>
                  <a:gd name="T78" fmla="*/ 1294 w 1832"/>
                  <a:gd name="T79" fmla="*/ 1750 h 1831"/>
                  <a:gd name="T80" fmla="*/ 1114 w 1832"/>
                  <a:gd name="T81" fmla="*/ 1809 h 1831"/>
                  <a:gd name="T82" fmla="*/ 917 w 1832"/>
                  <a:gd name="T83" fmla="*/ 1831 h 1831"/>
                  <a:gd name="T84" fmla="*/ 720 w 1832"/>
                  <a:gd name="T85" fmla="*/ 1809 h 1831"/>
                  <a:gd name="T86" fmla="*/ 538 w 1832"/>
                  <a:gd name="T87" fmla="*/ 1750 h 1831"/>
                  <a:gd name="T88" fmla="*/ 376 w 1832"/>
                  <a:gd name="T89" fmla="*/ 1654 h 1831"/>
                  <a:gd name="T90" fmla="*/ 237 w 1832"/>
                  <a:gd name="T91" fmla="*/ 1528 h 1831"/>
                  <a:gd name="T92" fmla="*/ 127 w 1832"/>
                  <a:gd name="T93" fmla="*/ 1378 h 1831"/>
                  <a:gd name="T94" fmla="*/ 47 w 1832"/>
                  <a:gd name="T95" fmla="*/ 1205 h 1831"/>
                  <a:gd name="T96" fmla="*/ 6 w 1832"/>
                  <a:gd name="T97" fmla="*/ 1016 h 1831"/>
                  <a:gd name="T98" fmla="*/ 6 w 1832"/>
                  <a:gd name="T99" fmla="*/ 815 h 1831"/>
                  <a:gd name="T100" fmla="*/ 47 w 1832"/>
                  <a:gd name="T101" fmla="*/ 626 h 1831"/>
                  <a:gd name="T102" fmla="*/ 127 w 1832"/>
                  <a:gd name="T103" fmla="*/ 455 h 1831"/>
                  <a:gd name="T104" fmla="*/ 237 w 1832"/>
                  <a:gd name="T105" fmla="*/ 303 h 1831"/>
                  <a:gd name="T106" fmla="*/ 376 w 1832"/>
                  <a:gd name="T107" fmla="*/ 177 h 1831"/>
                  <a:gd name="T108" fmla="*/ 538 w 1832"/>
                  <a:gd name="T109" fmla="*/ 83 h 1831"/>
                  <a:gd name="T110" fmla="*/ 720 w 1832"/>
                  <a:gd name="T111" fmla="*/ 22 h 1831"/>
                  <a:gd name="T112" fmla="*/ 917 w 1832"/>
                  <a:gd name="T113" fmla="*/ 0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32" h="1831">
                    <a:moveTo>
                      <a:pt x="917" y="193"/>
                    </a:moveTo>
                    <a:lnTo>
                      <a:pt x="827" y="198"/>
                    </a:lnTo>
                    <a:lnTo>
                      <a:pt x="738" y="215"/>
                    </a:lnTo>
                    <a:lnTo>
                      <a:pt x="655" y="242"/>
                    </a:lnTo>
                    <a:lnTo>
                      <a:pt x="578" y="278"/>
                    </a:lnTo>
                    <a:lnTo>
                      <a:pt x="504" y="323"/>
                    </a:lnTo>
                    <a:lnTo>
                      <a:pt x="437" y="375"/>
                    </a:lnTo>
                    <a:lnTo>
                      <a:pt x="376" y="437"/>
                    </a:lnTo>
                    <a:lnTo>
                      <a:pt x="323" y="503"/>
                    </a:lnTo>
                    <a:lnTo>
                      <a:pt x="278" y="575"/>
                    </a:lnTo>
                    <a:lnTo>
                      <a:pt x="242" y="655"/>
                    </a:lnTo>
                    <a:lnTo>
                      <a:pt x="215" y="738"/>
                    </a:lnTo>
                    <a:lnTo>
                      <a:pt x="199" y="824"/>
                    </a:lnTo>
                    <a:lnTo>
                      <a:pt x="193" y="916"/>
                    </a:lnTo>
                    <a:lnTo>
                      <a:pt x="199" y="1007"/>
                    </a:lnTo>
                    <a:lnTo>
                      <a:pt x="215" y="1093"/>
                    </a:lnTo>
                    <a:lnTo>
                      <a:pt x="242" y="1176"/>
                    </a:lnTo>
                    <a:lnTo>
                      <a:pt x="278" y="1255"/>
                    </a:lnTo>
                    <a:lnTo>
                      <a:pt x="323" y="1329"/>
                    </a:lnTo>
                    <a:lnTo>
                      <a:pt x="376" y="1396"/>
                    </a:lnTo>
                    <a:lnTo>
                      <a:pt x="437" y="1456"/>
                    </a:lnTo>
                    <a:lnTo>
                      <a:pt x="504" y="1510"/>
                    </a:lnTo>
                    <a:lnTo>
                      <a:pt x="578" y="1555"/>
                    </a:lnTo>
                    <a:lnTo>
                      <a:pt x="655" y="1591"/>
                    </a:lnTo>
                    <a:lnTo>
                      <a:pt x="738" y="1616"/>
                    </a:lnTo>
                    <a:lnTo>
                      <a:pt x="827" y="1634"/>
                    </a:lnTo>
                    <a:lnTo>
                      <a:pt x="917" y="1640"/>
                    </a:lnTo>
                    <a:lnTo>
                      <a:pt x="1007" y="1634"/>
                    </a:lnTo>
                    <a:lnTo>
                      <a:pt x="1094" y="1616"/>
                    </a:lnTo>
                    <a:lnTo>
                      <a:pt x="1179" y="1591"/>
                    </a:lnTo>
                    <a:lnTo>
                      <a:pt x="1256" y="1555"/>
                    </a:lnTo>
                    <a:lnTo>
                      <a:pt x="1330" y="1510"/>
                    </a:lnTo>
                    <a:lnTo>
                      <a:pt x="1397" y="1456"/>
                    </a:lnTo>
                    <a:lnTo>
                      <a:pt x="1457" y="1396"/>
                    </a:lnTo>
                    <a:lnTo>
                      <a:pt x="1511" y="1329"/>
                    </a:lnTo>
                    <a:lnTo>
                      <a:pt x="1556" y="1255"/>
                    </a:lnTo>
                    <a:lnTo>
                      <a:pt x="1592" y="1176"/>
                    </a:lnTo>
                    <a:lnTo>
                      <a:pt x="1619" y="1093"/>
                    </a:lnTo>
                    <a:lnTo>
                      <a:pt x="1635" y="1007"/>
                    </a:lnTo>
                    <a:lnTo>
                      <a:pt x="1641" y="916"/>
                    </a:lnTo>
                    <a:lnTo>
                      <a:pt x="1635" y="824"/>
                    </a:lnTo>
                    <a:lnTo>
                      <a:pt x="1619" y="738"/>
                    </a:lnTo>
                    <a:lnTo>
                      <a:pt x="1592" y="655"/>
                    </a:lnTo>
                    <a:lnTo>
                      <a:pt x="1556" y="575"/>
                    </a:lnTo>
                    <a:lnTo>
                      <a:pt x="1511" y="503"/>
                    </a:lnTo>
                    <a:lnTo>
                      <a:pt x="1457" y="437"/>
                    </a:lnTo>
                    <a:lnTo>
                      <a:pt x="1397" y="375"/>
                    </a:lnTo>
                    <a:lnTo>
                      <a:pt x="1330" y="323"/>
                    </a:lnTo>
                    <a:lnTo>
                      <a:pt x="1256" y="278"/>
                    </a:lnTo>
                    <a:lnTo>
                      <a:pt x="1179" y="242"/>
                    </a:lnTo>
                    <a:lnTo>
                      <a:pt x="1094" y="215"/>
                    </a:lnTo>
                    <a:lnTo>
                      <a:pt x="1007" y="198"/>
                    </a:lnTo>
                    <a:lnTo>
                      <a:pt x="917" y="193"/>
                    </a:lnTo>
                    <a:close/>
                    <a:moveTo>
                      <a:pt x="917" y="0"/>
                    </a:moveTo>
                    <a:lnTo>
                      <a:pt x="1016" y="5"/>
                    </a:lnTo>
                    <a:lnTo>
                      <a:pt x="1114" y="22"/>
                    </a:lnTo>
                    <a:lnTo>
                      <a:pt x="1206" y="47"/>
                    </a:lnTo>
                    <a:lnTo>
                      <a:pt x="1294" y="83"/>
                    </a:lnTo>
                    <a:lnTo>
                      <a:pt x="1379" y="126"/>
                    </a:lnTo>
                    <a:lnTo>
                      <a:pt x="1457" y="177"/>
                    </a:lnTo>
                    <a:lnTo>
                      <a:pt x="1531" y="236"/>
                    </a:lnTo>
                    <a:lnTo>
                      <a:pt x="1596" y="303"/>
                    </a:lnTo>
                    <a:lnTo>
                      <a:pt x="1655" y="375"/>
                    </a:lnTo>
                    <a:lnTo>
                      <a:pt x="1708" y="455"/>
                    </a:lnTo>
                    <a:lnTo>
                      <a:pt x="1751" y="538"/>
                    </a:lnTo>
                    <a:lnTo>
                      <a:pt x="1785" y="626"/>
                    </a:lnTo>
                    <a:lnTo>
                      <a:pt x="1812" y="720"/>
                    </a:lnTo>
                    <a:lnTo>
                      <a:pt x="1827" y="815"/>
                    </a:lnTo>
                    <a:lnTo>
                      <a:pt x="1832" y="916"/>
                    </a:lnTo>
                    <a:lnTo>
                      <a:pt x="1827" y="1016"/>
                    </a:lnTo>
                    <a:lnTo>
                      <a:pt x="1812" y="1111"/>
                    </a:lnTo>
                    <a:lnTo>
                      <a:pt x="1785" y="1205"/>
                    </a:lnTo>
                    <a:lnTo>
                      <a:pt x="1751" y="1293"/>
                    </a:lnTo>
                    <a:lnTo>
                      <a:pt x="1708" y="1378"/>
                    </a:lnTo>
                    <a:lnTo>
                      <a:pt x="1655" y="1456"/>
                    </a:lnTo>
                    <a:lnTo>
                      <a:pt x="1596" y="1528"/>
                    </a:lnTo>
                    <a:lnTo>
                      <a:pt x="1531" y="1594"/>
                    </a:lnTo>
                    <a:lnTo>
                      <a:pt x="1457" y="1654"/>
                    </a:lnTo>
                    <a:lnTo>
                      <a:pt x="1379" y="1706"/>
                    </a:lnTo>
                    <a:lnTo>
                      <a:pt x="1294" y="1750"/>
                    </a:lnTo>
                    <a:lnTo>
                      <a:pt x="1206" y="1784"/>
                    </a:lnTo>
                    <a:lnTo>
                      <a:pt x="1114" y="1809"/>
                    </a:lnTo>
                    <a:lnTo>
                      <a:pt x="1016" y="1825"/>
                    </a:lnTo>
                    <a:lnTo>
                      <a:pt x="917" y="1831"/>
                    </a:lnTo>
                    <a:lnTo>
                      <a:pt x="818" y="1825"/>
                    </a:lnTo>
                    <a:lnTo>
                      <a:pt x="720" y="1809"/>
                    </a:lnTo>
                    <a:lnTo>
                      <a:pt x="628" y="1784"/>
                    </a:lnTo>
                    <a:lnTo>
                      <a:pt x="538" y="1750"/>
                    </a:lnTo>
                    <a:lnTo>
                      <a:pt x="455" y="1706"/>
                    </a:lnTo>
                    <a:lnTo>
                      <a:pt x="376" y="1654"/>
                    </a:lnTo>
                    <a:lnTo>
                      <a:pt x="303" y="1594"/>
                    </a:lnTo>
                    <a:lnTo>
                      <a:pt x="237" y="1528"/>
                    </a:lnTo>
                    <a:lnTo>
                      <a:pt x="177" y="1456"/>
                    </a:lnTo>
                    <a:lnTo>
                      <a:pt x="127" y="1378"/>
                    </a:lnTo>
                    <a:lnTo>
                      <a:pt x="83" y="1293"/>
                    </a:lnTo>
                    <a:lnTo>
                      <a:pt x="47" y="1205"/>
                    </a:lnTo>
                    <a:lnTo>
                      <a:pt x="22" y="1111"/>
                    </a:lnTo>
                    <a:lnTo>
                      <a:pt x="6" y="1016"/>
                    </a:lnTo>
                    <a:lnTo>
                      <a:pt x="0" y="916"/>
                    </a:lnTo>
                    <a:lnTo>
                      <a:pt x="6" y="815"/>
                    </a:lnTo>
                    <a:lnTo>
                      <a:pt x="22" y="720"/>
                    </a:lnTo>
                    <a:lnTo>
                      <a:pt x="47" y="626"/>
                    </a:lnTo>
                    <a:lnTo>
                      <a:pt x="83" y="538"/>
                    </a:lnTo>
                    <a:lnTo>
                      <a:pt x="127" y="455"/>
                    </a:lnTo>
                    <a:lnTo>
                      <a:pt x="177" y="375"/>
                    </a:lnTo>
                    <a:lnTo>
                      <a:pt x="237" y="303"/>
                    </a:lnTo>
                    <a:lnTo>
                      <a:pt x="303" y="236"/>
                    </a:lnTo>
                    <a:lnTo>
                      <a:pt x="376" y="177"/>
                    </a:lnTo>
                    <a:lnTo>
                      <a:pt x="455" y="126"/>
                    </a:lnTo>
                    <a:lnTo>
                      <a:pt x="538" y="83"/>
                    </a:lnTo>
                    <a:lnTo>
                      <a:pt x="628" y="47"/>
                    </a:lnTo>
                    <a:lnTo>
                      <a:pt x="720" y="22"/>
                    </a:lnTo>
                    <a:lnTo>
                      <a:pt x="818" y="5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9">
                <a:extLst>
                  <a:ext uri="{FF2B5EF4-FFF2-40B4-BE49-F238E27FC236}">
                    <a16:creationId xmlns:a16="http://schemas.microsoft.com/office/drawing/2014/main" id="{4C4654AE-682E-7599-D104-686EC4B63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4" y="1024"/>
                <a:ext cx="404" cy="301"/>
              </a:xfrm>
              <a:custGeom>
                <a:avLst/>
                <a:gdLst>
                  <a:gd name="T0" fmla="*/ 711 w 807"/>
                  <a:gd name="T1" fmla="*/ 0 h 602"/>
                  <a:gd name="T2" fmla="*/ 736 w 807"/>
                  <a:gd name="T3" fmla="*/ 4 h 602"/>
                  <a:gd name="T4" fmla="*/ 758 w 807"/>
                  <a:gd name="T5" fmla="*/ 13 h 602"/>
                  <a:gd name="T6" fmla="*/ 780 w 807"/>
                  <a:gd name="T7" fmla="*/ 29 h 602"/>
                  <a:gd name="T8" fmla="*/ 794 w 807"/>
                  <a:gd name="T9" fmla="*/ 49 h 602"/>
                  <a:gd name="T10" fmla="*/ 805 w 807"/>
                  <a:gd name="T11" fmla="*/ 72 h 602"/>
                  <a:gd name="T12" fmla="*/ 807 w 807"/>
                  <a:gd name="T13" fmla="*/ 96 h 602"/>
                  <a:gd name="T14" fmla="*/ 805 w 807"/>
                  <a:gd name="T15" fmla="*/ 121 h 602"/>
                  <a:gd name="T16" fmla="*/ 794 w 807"/>
                  <a:gd name="T17" fmla="*/ 143 h 602"/>
                  <a:gd name="T18" fmla="*/ 780 w 807"/>
                  <a:gd name="T19" fmla="*/ 164 h 602"/>
                  <a:gd name="T20" fmla="*/ 370 w 807"/>
                  <a:gd name="T21" fmla="*/ 574 h 602"/>
                  <a:gd name="T22" fmla="*/ 348 w 807"/>
                  <a:gd name="T23" fmla="*/ 590 h 602"/>
                  <a:gd name="T24" fmla="*/ 326 w 807"/>
                  <a:gd name="T25" fmla="*/ 599 h 602"/>
                  <a:gd name="T26" fmla="*/ 301 w 807"/>
                  <a:gd name="T27" fmla="*/ 602 h 602"/>
                  <a:gd name="T28" fmla="*/ 278 w 807"/>
                  <a:gd name="T29" fmla="*/ 599 h 602"/>
                  <a:gd name="T30" fmla="*/ 254 w 807"/>
                  <a:gd name="T31" fmla="*/ 590 h 602"/>
                  <a:gd name="T32" fmla="*/ 233 w 807"/>
                  <a:gd name="T33" fmla="*/ 574 h 602"/>
                  <a:gd name="T34" fmla="*/ 29 w 807"/>
                  <a:gd name="T35" fmla="*/ 368 h 602"/>
                  <a:gd name="T36" fmla="*/ 12 w 807"/>
                  <a:gd name="T37" fmla="*/ 348 h 602"/>
                  <a:gd name="T38" fmla="*/ 3 w 807"/>
                  <a:gd name="T39" fmla="*/ 325 h 602"/>
                  <a:gd name="T40" fmla="*/ 0 w 807"/>
                  <a:gd name="T41" fmla="*/ 301 h 602"/>
                  <a:gd name="T42" fmla="*/ 3 w 807"/>
                  <a:gd name="T43" fmla="*/ 276 h 602"/>
                  <a:gd name="T44" fmla="*/ 12 w 807"/>
                  <a:gd name="T45" fmla="*/ 253 h 602"/>
                  <a:gd name="T46" fmla="*/ 29 w 807"/>
                  <a:gd name="T47" fmla="*/ 233 h 602"/>
                  <a:gd name="T48" fmla="*/ 49 w 807"/>
                  <a:gd name="T49" fmla="*/ 216 h 602"/>
                  <a:gd name="T50" fmla="*/ 72 w 807"/>
                  <a:gd name="T51" fmla="*/ 207 h 602"/>
                  <a:gd name="T52" fmla="*/ 97 w 807"/>
                  <a:gd name="T53" fmla="*/ 206 h 602"/>
                  <a:gd name="T54" fmla="*/ 121 w 807"/>
                  <a:gd name="T55" fmla="*/ 207 h 602"/>
                  <a:gd name="T56" fmla="*/ 144 w 807"/>
                  <a:gd name="T57" fmla="*/ 216 h 602"/>
                  <a:gd name="T58" fmla="*/ 164 w 807"/>
                  <a:gd name="T59" fmla="*/ 233 h 602"/>
                  <a:gd name="T60" fmla="*/ 301 w 807"/>
                  <a:gd name="T61" fmla="*/ 370 h 602"/>
                  <a:gd name="T62" fmla="*/ 644 w 807"/>
                  <a:gd name="T63" fmla="*/ 29 h 602"/>
                  <a:gd name="T64" fmla="*/ 664 w 807"/>
                  <a:gd name="T65" fmla="*/ 13 h 602"/>
                  <a:gd name="T66" fmla="*/ 687 w 807"/>
                  <a:gd name="T67" fmla="*/ 4 h 602"/>
                  <a:gd name="T68" fmla="*/ 711 w 807"/>
                  <a:gd name="T69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602">
                    <a:moveTo>
                      <a:pt x="711" y="0"/>
                    </a:moveTo>
                    <a:lnTo>
                      <a:pt x="736" y="4"/>
                    </a:lnTo>
                    <a:lnTo>
                      <a:pt x="758" y="13"/>
                    </a:lnTo>
                    <a:lnTo>
                      <a:pt x="780" y="29"/>
                    </a:lnTo>
                    <a:lnTo>
                      <a:pt x="794" y="49"/>
                    </a:lnTo>
                    <a:lnTo>
                      <a:pt x="805" y="72"/>
                    </a:lnTo>
                    <a:lnTo>
                      <a:pt x="807" y="96"/>
                    </a:lnTo>
                    <a:lnTo>
                      <a:pt x="805" y="121"/>
                    </a:lnTo>
                    <a:lnTo>
                      <a:pt x="794" y="143"/>
                    </a:lnTo>
                    <a:lnTo>
                      <a:pt x="780" y="164"/>
                    </a:lnTo>
                    <a:lnTo>
                      <a:pt x="370" y="574"/>
                    </a:lnTo>
                    <a:lnTo>
                      <a:pt x="348" y="590"/>
                    </a:lnTo>
                    <a:lnTo>
                      <a:pt x="326" y="599"/>
                    </a:lnTo>
                    <a:lnTo>
                      <a:pt x="301" y="602"/>
                    </a:lnTo>
                    <a:lnTo>
                      <a:pt x="278" y="599"/>
                    </a:lnTo>
                    <a:lnTo>
                      <a:pt x="254" y="590"/>
                    </a:lnTo>
                    <a:lnTo>
                      <a:pt x="233" y="574"/>
                    </a:lnTo>
                    <a:lnTo>
                      <a:pt x="29" y="368"/>
                    </a:lnTo>
                    <a:lnTo>
                      <a:pt x="12" y="348"/>
                    </a:lnTo>
                    <a:lnTo>
                      <a:pt x="3" y="325"/>
                    </a:lnTo>
                    <a:lnTo>
                      <a:pt x="0" y="301"/>
                    </a:lnTo>
                    <a:lnTo>
                      <a:pt x="3" y="276"/>
                    </a:lnTo>
                    <a:lnTo>
                      <a:pt x="12" y="253"/>
                    </a:lnTo>
                    <a:lnTo>
                      <a:pt x="29" y="233"/>
                    </a:lnTo>
                    <a:lnTo>
                      <a:pt x="49" y="216"/>
                    </a:lnTo>
                    <a:lnTo>
                      <a:pt x="72" y="207"/>
                    </a:lnTo>
                    <a:lnTo>
                      <a:pt x="97" y="206"/>
                    </a:lnTo>
                    <a:lnTo>
                      <a:pt x="121" y="207"/>
                    </a:lnTo>
                    <a:lnTo>
                      <a:pt x="144" y="216"/>
                    </a:lnTo>
                    <a:lnTo>
                      <a:pt x="164" y="233"/>
                    </a:lnTo>
                    <a:lnTo>
                      <a:pt x="301" y="370"/>
                    </a:lnTo>
                    <a:lnTo>
                      <a:pt x="644" y="29"/>
                    </a:lnTo>
                    <a:lnTo>
                      <a:pt x="664" y="13"/>
                    </a:lnTo>
                    <a:lnTo>
                      <a:pt x="687" y="4"/>
                    </a:lnTo>
                    <a:lnTo>
                      <a:pt x="7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0">
                <a:extLst>
                  <a:ext uri="{FF2B5EF4-FFF2-40B4-BE49-F238E27FC236}">
                    <a16:creationId xmlns:a16="http://schemas.microsoft.com/office/drawing/2014/main" id="{9D828CBD-C926-4E69-72CE-429C7A889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4" y="2048"/>
                <a:ext cx="404" cy="301"/>
              </a:xfrm>
              <a:custGeom>
                <a:avLst/>
                <a:gdLst>
                  <a:gd name="T0" fmla="*/ 711 w 807"/>
                  <a:gd name="T1" fmla="*/ 0 h 603"/>
                  <a:gd name="T2" fmla="*/ 736 w 807"/>
                  <a:gd name="T3" fmla="*/ 4 h 603"/>
                  <a:gd name="T4" fmla="*/ 758 w 807"/>
                  <a:gd name="T5" fmla="*/ 13 h 603"/>
                  <a:gd name="T6" fmla="*/ 780 w 807"/>
                  <a:gd name="T7" fmla="*/ 29 h 603"/>
                  <a:gd name="T8" fmla="*/ 794 w 807"/>
                  <a:gd name="T9" fmla="*/ 49 h 603"/>
                  <a:gd name="T10" fmla="*/ 805 w 807"/>
                  <a:gd name="T11" fmla="*/ 72 h 603"/>
                  <a:gd name="T12" fmla="*/ 807 w 807"/>
                  <a:gd name="T13" fmla="*/ 98 h 603"/>
                  <a:gd name="T14" fmla="*/ 805 w 807"/>
                  <a:gd name="T15" fmla="*/ 121 h 603"/>
                  <a:gd name="T16" fmla="*/ 794 w 807"/>
                  <a:gd name="T17" fmla="*/ 144 h 603"/>
                  <a:gd name="T18" fmla="*/ 780 w 807"/>
                  <a:gd name="T19" fmla="*/ 164 h 603"/>
                  <a:gd name="T20" fmla="*/ 370 w 807"/>
                  <a:gd name="T21" fmla="*/ 574 h 603"/>
                  <a:gd name="T22" fmla="*/ 348 w 807"/>
                  <a:gd name="T23" fmla="*/ 590 h 603"/>
                  <a:gd name="T24" fmla="*/ 326 w 807"/>
                  <a:gd name="T25" fmla="*/ 599 h 603"/>
                  <a:gd name="T26" fmla="*/ 301 w 807"/>
                  <a:gd name="T27" fmla="*/ 603 h 603"/>
                  <a:gd name="T28" fmla="*/ 278 w 807"/>
                  <a:gd name="T29" fmla="*/ 599 h 603"/>
                  <a:gd name="T30" fmla="*/ 254 w 807"/>
                  <a:gd name="T31" fmla="*/ 590 h 603"/>
                  <a:gd name="T32" fmla="*/ 233 w 807"/>
                  <a:gd name="T33" fmla="*/ 574 h 603"/>
                  <a:gd name="T34" fmla="*/ 29 w 807"/>
                  <a:gd name="T35" fmla="*/ 370 h 603"/>
                  <a:gd name="T36" fmla="*/ 12 w 807"/>
                  <a:gd name="T37" fmla="*/ 350 h 603"/>
                  <a:gd name="T38" fmla="*/ 3 w 807"/>
                  <a:gd name="T39" fmla="*/ 327 h 603"/>
                  <a:gd name="T40" fmla="*/ 0 w 807"/>
                  <a:gd name="T41" fmla="*/ 301 h 603"/>
                  <a:gd name="T42" fmla="*/ 3 w 807"/>
                  <a:gd name="T43" fmla="*/ 278 h 603"/>
                  <a:gd name="T44" fmla="*/ 12 w 807"/>
                  <a:gd name="T45" fmla="*/ 254 h 603"/>
                  <a:gd name="T46" fmla="*/ 29 w 807"/>
                  <a:gd name="T47" fmla="*/ 235 h 603"/>
                  <a:gd name="T48" fmla="*/ 49 w 807"/>
                  <a:gd name="T49" fmla="*/ 218 h 603"/>
                  <a:gd name="T50" fmla="*/ 72 w 807"/>
                  <a:gd name="T51" fmla="*/ 209 h 603"/>
                  <a:gd name="T52" fmla="*/ 97 w 807"/>
                  <a:gd name="T53" fmla="*/ 206 h 603"/>
                  <a:gd name="T54" fmla="*/ 121 w 807"/>
                  <a:gd name="T55" fmla="*/ 209 h 603"/>
                  <a:gd name="T56" fmla="*/ 144 w 807"/>
                  <a:gd name="T57" fmla="*/ 218 h 603"/>
                  <a:gd name="T58" fmla="*/ 164 w 807"/>
                  <a:gd name="T59" fmla="*/ 235 h 603"/>
                  <a:gd name="T60" fmla="*/ 301 w 807"/>
                  <a:gd name="T61" fmla="*/ 372 h 603"/>
                  <a:gd name="T62" fmla="*/ 644 w 807"/>
                  <a:gd name="T63" fmla="*/ 29 h 603"/>
                  <a:gd name="T64" fmla="*/ 664 w 807"/>
                  <a:gd name="T65" fmla="*/ 13 h 603"/>
                  <a:gd name="T66" fmla="*/ 687 w 807"/>
                  <a:gd name="T67" fmla="*/ 4 h 603"/>
                  <a:gd name="T68" fmla="*/ 711 w 807"/>
                  <a:gd name="T6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603">
                    <a:moveTo>
                      <a:pt x="711" y="0"/>
                    </a:moveTo>
                    <a:lnTo>
                      <a:pt x="736" y="4"/>
                    </a:lnTo>
                    <a:lnTo>
                      <a:pt x="758" y="13"/>
                    </a:lnTo>
                    <a:lnTo>
                      <a:pt x="780" y="29"/>
                    </a:lnTo>
                    <a:lnTo>
                      <a:pt x="794" y="49"/>
                    </a:lnTo>
                    <a:lnTo>
                      <a:pt x="805" y="72"/>
                    </a:lnTo>
                    <a:lnTo>
                      <a:pt x="807" y="98"/>
                    </a:lnTo>
                    <a:lnTo>
                      <a:pt x="805" y="121"/>
                    </a:lnTo>
                    <a:lnTo>
                      <a:pt x="794" y="144"/>
                    </a:lnTo>
                    <a:lnTo>
                      <a:pt x="780" y="164"/>
                    </a:lnTo>
                    <a:lnTo>
                      <a:pt x="370" y="574"/>
                    </a:lnTo>
                    <a:lnTo>
                      <a:pt x="348" y="590"/>
                    </a:lnTo>
                    <a:lnTo>
                      <a:pt x="326" y="599"/>
                    </a:lnTo>
                    <a:lnTo>
                      <a:pt x="301" y="603"/>
                    </a:lnTo>
                    <a:lnTo>
                      <a:pt x="278" y="599"/>
                    </a:lnTo>
                    <a:lnTo>
                      <a:pt x="254" y="590"/>
                    </a:lnTo>
                    <a:lnTo>
                      <a:pt x="233" y="574"/>
                    </a:lnTo>
                    <a:lnTo>
                      <a:pt x="29" y="370"/>
                    </a:lnTo>
                    <a:lnTo>
                      <a:pt x="12" y="350"/>
                    </a:lnTo>
                    <a:lnTo>
                      <a:pt x="3" y="327"/>
                    </a:lnTo>
                    <a:lnTo>
                      <a:pt x="0" y="301"/>
                    </a:lnTo>
                    <a:lnTo>
                      <a:pt x="3" y="278"/>
                    </a:lnTo>
                    <a:lnTo>
                      <a:pt x="12" y="254"/>
                    </a:lnTo>
                    <a:lnTo>
                      <a:pt x="29" y="235"/>
                    </a:lnTo>
                    <a:lnTo>
                      <a:pt x="49" y="218"/>
                    </a:lnTo>
                    <a:lnTo>
                      <a:pt x="72" y="209"/>
                    </a:lnTo>
                    <a:lnTo>
                      <a:pt x="97" y="206"/>
                    </a:lnTo>
                    <a:lnTo>
                      <a:pt x="121" y="209"/>
                    </a:lnTo>
                    <a:lnTo>
                      <a:pt x="144" y="218"/>
                    </a:lnTo>
                    <a:lnTo>
                      <a:pt x="164" y="235"/>
                    </a:lnTo>
                    <a:lnTo>
                      <a:pt x="301" y="372"/>
                    </a:lnTo>
                    <a:lnTo>
                      <a:pt x="644" y="29"/>
                    </a:lnTo>
                    <a:lnTo>
                      <a:pt x="664" y="13"/>
                    </a:lnTo>
                    <a:lnTo>
                      <a:pt x="687" y="4"/>
                    </a:lnTo>
                    <a:lnTo>
                      <a:pt x="7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">
                <a:extLst>
                  <a:ext uri="{FF2B5EF4-FFF2-40B4-BE49-F238E27FC236}">
                    <a16:creationId xmlns:a16="http://schemas.microsoft.com/office/drawing/2014/main" id="{7C31F5DE-A9C3-A71E-6259-5F09D03D8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973"/>
                <a:ext cx="1018" cy="96"/>
              </a:xfrm>
              <a:custGeom>
                <a:avLst/>
                <a:gdLst>
                  <a:gd name="T0" fmla="*/ 96 w 2036"/>
                  <a:gd name="T1" fmla="*/ 0 h 193"/>
                  <a:gd name="T2" fmla="*/ 1941 w 2036"/>
                  <a:gd name="T3" fmla="*/ 0 h 193"/>
                  <a:gd name="T4" fmla="*/ 1971 w 2036"/>
                  <a:gd name="T5" fmla="*/ 6 h 193"/>
                  <a:gd name="T6" fmla="*/ 1997 w 2036"/>
                  <a:gd name="T7" fmla="*/ 18 h 193"/>
                  <a:gd name="T8" fmla="*/ 2018 w 2036"/>
                  <a:gd name="T9" fmla="*/ 40 h 193"/>
                  <a:gd name="T10" fmla="*/ 2031 w 2036"/>
                  <a:gd name="T11" fmla="*/ 67 h 193"/>
                  <a:gd name="T12" fmla="*/ 2036 w 2036"/>
                  <a:gd name="T13" fmla="*/ 96 h 193"/>
                  <a:gd name="T14" fmla="*/ 2031 w 2036"/>
                  <a:gd name="T15" fmla="*/ 127 h 193"/>
                  <a:gd name="T16" fmla="*/ 2018 w 2036"/>
                  <a:gd name="T17" fmla="*/ 154 h 193"/>
                  <a:gd name="T18" fmla="*/ 1997 w 2036"/>
                  <a:gd name="T19" fmla="*/ 173 h 193"/>
                  <a:gd name="T20" fmla="*/ 1971 w 2036"/>
                  <a:gd name="T21" fmla="*/ 188 h 193"/>
                  <a:gd name="T22" fmla="*/ 1941 w 2036"/>
                  <a:gd name="T23" fmla="*/ 193 h 193"/>
                  <a:gd name="T24" fmla="*/ 96 w 2036"/>
                  <a:gd name="T25" fmla="*/ 193 h 193"/>
                  <a:gd name="T26" fmla="*/ 65 w 2036"/>
                  <a:gd name="T27" fmla="*/ 188 h 193"/>
                  <a:gd name="T28" fmla="*/ 38 w 2036"/>
                  <a:gd name="T29" fmla="*/ 173 h 193"/>
                  <a:gd name="T30" fmla="*/ 19 w 2036"/>
                  <a:gd name="T31" fmla="*/ 154 h 193"/>
                  <a:gd name="T32" fmla="*/ 4 w 2036"/>
                  <a:gd name="T33" fmla="*/ 127 h 193"/>
                  <a:gd name="T34" fmla="*/ 0 w 2036"/>
                  <a:gd name="T35" fmla="*/ 96 h 193"/>
                  <a:gd name="T36" fmla="*/ 4 w 2036"/>
                  <a:gd name="T37" fmla="*/ 67 h 193"/>
                  <a:gd name="T38" fmla="*/ 19 w 2036"/>
                  <a:gd name="T39" fmla="*/ 40 h 193"/>
                  <a:gd name="T40" fmla="*/ 38 w 2036"/>
                  <a:gd name="T41" fmla="*/ 18 h 193"/>
                  <a:gd name="T42" fmla="*/ 65 w 2036"/>
                  <a:gd name="T43" fmla="*/ 6 h 193"/>
                  <a:gd name="T44" fmla="*/ 96 w 2036"/>
                  <a:gd name="T45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36" h="193">
                    <a:moveTo>
                      <a:pt x="96" y="0"/>
                    </a:moveTo>
                    <a:lnTo>
                      <a:pt x="1941" y="0"/>
                    </a:lnTo>
                    <a:lnTo>
                      <a:pt x="1971" y="6"/>
                    </a:lnTo>
                    <a:lnTo>
                      <a:pt x="1997" y="18"/>
                    </a:lnTo>
                    <a:lnTo>
                      <a:pt x="2018" y="40"/>
                    </a:lnTo>
                    <a:lnTo>
                      <a:pt x="2031" y="67"/>
                    </a:lnTo>
                    <a:lnTo>
                      <a:pt x="2036" y="96"/>
                    </a:lnTo>
                    <a:lnTo>
                      <a:pt x="2031" y="127"/>
                    </a:lnTo>
                    <a:lnTo>
                      <a:pt x="2018" y="154"/>
                    </a:lnTo>
                    <a:lnTo>
                      <a:pt x="1997" y="173"/>
                    </a:lnTo>
                    <a:lnTo>
                      <a:pt x="1971" y="188"/>
                    </a:lnTo>
                    <a:lnTo>
                      <a:pt x="1941" y="193"/>
                    </a:lnTo>
                    <a:lnTo>
                      <a:pt x="96" y="193"/>
                    </a:lnTo>
                    <a:lnTo>
                      <a:pt x="65" y="188"/>
                    </a:lnTo>
                    <a:lnTo>
                      <a:pt x="38" y="173"/>
                    </a:lnTo>
                    <a:lnTo>
                      <a:pt x="19" y="154"/>
                    </a:lnTo>
                    <a:lnTo>
                      <a:pt x="4" y="127"/>
                    </a:lnTo>
                    <a:lnTo>
                      <a:pt x="0" y="96"/>
                    </a:lnTo>
                    <a:lnTo>
                      <a:pt x="4" y="67"/>
                    </a:lnTo>
                    <a:lnTo>
                      <a:pt x="19" y="40"/>
                    </a:lnTo>
                    <a:lnTo>
                      <a:pt x="38" y="18"/>
                    </a:lnTo>
                    <a:lnTo>
                      <a:pt x="65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2">
                <a:extLst>
                  <a:ext uri="{FF2B5EF4-FFF2-40B4-BE49-F238E27FC236}">
                    <a16:creationId xmlns:a16="http://schemas.microsoft.com/office/drawing/2014/main" id="{EF15B54E-352A-5BCF-1B38-DAFF20C24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1280"/>
                <a:ext cx="1889" cy="96"/>
              </a:xfrm>
              <a:custGeom>
                <a:avLst/>
                <a:gdLst>
                  <a:gd name="T0" fmla="*/ 96 w 3778"/>
                  <a:gd name="T1" fmla="*/ 0 h 191"/>
                  <a:gd name="T2" fmla="*/ 3683 w 3778"/>
                  <a:gd name="T3" fmla="*/ 0 h 191"/>
                  <a:gd name="T4" fmla="*/ 3713 w 3778"/>
                  <a:gd name="T5" fmla="*/ 6 h 191"/>
                  <a:gd name="T6" fmla="*/ 3738 w 3778"/>
                  <a:gd name="T7" fmla="*/ 18 h 191"/>
                  <a:gd name="T8" fmla="*/ 3760 w 3778"/>
                  <a:gd name="T9" fmla="*/ 40 h 191"/>
                  <a:gd name="T10" fmla="*/ 3775 w 3778"/>
                  <a:gd name="T11" fmla="*/ 65 h 191"/>
                  <a:gd name="T12" fmla="*/ 3778 w 3778"/>
                  <a:gd name="T13" fmla="*/ 96 h 191"/>
                  <a:gd name="T14" fmla="*/ 3775 w 3778"/>
                  <a:gd name="T15" fmla="*/ 127 h 191"/>
                  <a:gd name="T16" fmla="*/ 3760 w 3778"/>
                  <a:gd name="T17" fmla="*/ 152 h 191"/>
                  <a:gd name="T18" fmla="*/ 3738 w 3778"/>
                  <a:gd name="T19" fmla="*/ 173 h 191"/>
                  <a:gd name="T20" fmla="*/ 3713 w 3778"/>
                  <a:gd name="T21" fmla="*/ 188 h 191"/>
                  <a:gd name="T22" fmla="*/ 3683 w 3778"/>
                  <a:gd name="T23" fmla="*/ 191 h 191"/>
                  <a:gd name="T24" fmla="*/ 96 w 3778"/>
                  <a:gd name="T25" fmla="*/ 191 h 191"/>
                  <a:gd name="T26" fmla="*/ 65 w 3778"/>
                  <a:gd name="T27" fmla="*/ 188 h 191"/>
                  <a:gd name="T28" fmla="*/ 38 w 3778"/>
                  <a:gd name="T29" fmla="*/ 173 h 191"/>
                  <a:gd name="T30" fmla="*/ 19 w 3778"/>
                  <a:gd name="T31" fmla="*/ 152 h 191"/>
                  <a:gd name="T32" fmla="*/ 4 w 3778"/>
                  <a:gd name="T33" fmla="*/ 127 h 191"/>
                  <a:gd name="T34" fmla="*/ 0 w 3778"/>
                  <a:gd name="T35" fmla="*/ 96 h 191"/>
                  <a:gd name="T36" fmla="*/ 4 w 3778"/>
                  <a:gd name="T37" fmla="*/ 65 h 191"/>
                  <a:gd name="T38" fmla="*/ 19 w 3778"/>
                  <a:gd name="T39" fmla="*/ 40 h 191"/>
                  <a:gd name="T40" fmla="*/ 38 w 3778"/>
                  <a:gd name="T41" fmla="*/ 18 h 191"/>
                  <a:gd name="T42" fmla="*/ 65 w 3778"/>
                  <a:gd name="T43" fmla="*/ 6 h 191"/>
                  <a:gd name="T44" fmla="*/ 96 w 3778"/>
                  <a:gd name="T4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78" h="191">
                    <a:moveTo>
                      <a:pt x="96" y="0"/>
                    </a:moveTo>
                    <a:lnTo>
                      <a:pt x="3683" y="0"/>
                    </a:lnTo>
                    <a:lnTo>
                      <a:pt x="3713" y="6"/>
                    </a:lnTo>
                    <a:lnTo>
                      <a:pt x="3738" y="18"/>
                    </a:lnTo>
                    <a:lnTo>
                      <a:pt x="3760" y="40"/>
                    </a:lnTo>
                    <a:lnTo>
                      <a:pt x="3775" y="65"/>
                    </a:lnTo>
                    <a:lnTo>
                      <a:pt x="3778" y="96"/>
                    </a:lnTo>
                    <a:lnTo>
                      <a:pt x="3775" y="127"/>
                    </a:lnTo>
                    <a:lnTo>
                      <a:pt x="3760" y="152"/>
                    </a:lnTo>
                    <a:lnTo>
                      <a:pt x="3738" y="173"/>
                    </a:lnTo>
                    <a:lnTo>
                      <a:pt x="3713" y="188"/>
                    </a:lnTo>
                    <a:lnTo>
                      <a:pt x="3683" y="191"/>
                    </a:lnTo>
                    <a:lnTo>
                      <a:pt x="96" y="191"/>
                    </a:lnTo>
                    <a:lnTo>
                      <a:pt x="65" y="188"/>
                    </a:lnTo>
                    <a:lnTo>
                      <a:pt x="38" y="173"/>
                    </a:lnTo>
                    <a:lnTo>
                      <a:pt x="19" y="152"/>
                    </a:lnTo>
                    <a:lnTo>
                      <a:pt x="4" y="127"/>
                    </a:lnTo>
                    <a:lnTo>
                      <a:pt x="0" y="96"/>
                    </a:lnTo>
                    <a:lnTo>
                      <a:pt x="4" y="65"/>
                    </a:lnTo>
                    <a:lnTo>
                      <a:pt x="19" y="40"/>
                    </a:lnTo>
                    <a:lnTo>
                      <a:pt x="38" y="18"/>
                    </a:lnTo>
                    <a:lnTo>
                      <a:pt x="65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3">
                <a:extLst>
                  <a:ext uri="{FF2B5EF4-FFF2-40B4-BE49-F238E27FC236}">
                    <a16:creationId xmlns:a16="http://schemas.microsoft.com/office/drawing/2014/main" id="{EEA91959-FE33-9B38-014C-96CB6E2BD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1997"/>
                <a:ext cx="1018" cy="96"/>
              </a:xfrm>
              <a:custGeom>
                <a:avLst/>
                <a:gdLst>
                  <a:gd name="T0" fmla="*/ 96 w 2036"/>
                  <a:gd name="T1" fmla="*/ 0 h 191"/>
                  <a:gd name="T2" fmla="*/ 1941 w 2036"/>
                  <a:gd name="T3" fmla="*/ 0 h 191"/>
                  <a:gd name="T4" fmla="*/ 1971 w 2036"/>
                  <a:gd name="T5" fmla="*/ 4 h 191"/>
                  <a:gd name="T6" fmla="*/ 1997 w 2036"/>
                  <a:gd name="T7" fmla="*/ 18 h 191"/>
                  <a:gd name="T8" fmla="*/ 2018 w 2036"/>
                  <a:gd name="T9" fmla="*/ 38 h 191"/>
                  <a:gd name="T10" fmla="*/ 2031 w 2036"/>
                  <a:gd name="T11" fmla="*/ 65 h 191"/>
                  <a:gd name="T12" fmla="*/ 2036 w 2036"/>
                  <a:gd name="T13" fmla="*/ 96 h 191"/>
                  <a:gd name="T14" fmla="*/ 2031 w 2036"/>
                  <a:gd name="T15" fmla="*/ 126 h 191"/>
                  <a:gd name="T16" fmla="*/ 2018 w 2036"/>
                  <a:gd name="T17" fmla="*/ 152 h 191"/>
                  <a:gd name="T18" fmla="*/ 1997 w 2036"/>
                  <a:gd name="T19" fmla="*/ 173 h 191"/>
                  <a:gd name="T20" fmla="*/ 1971 w 2036"/>
                  <a:gd name="T21" fmla="*/ 186 h 191"/>
                  <a:gd name="T22" fmla="*/ 1941 w 2036"/>
                  <a:gd name="T23" fmla="*/ 191 h 191"/>
                  <a:gd name="T24" fmla="*/ 96 w 2036"/>
                  <a:gd name="T25" fmla="*/ 191 h 191"/>
                  <a:gd name="T26" fmla="*/ 65 w 2036"/>
                  <a:gd name="T27" fmla="*/ 186 h 191"/>
                  <a:gd name="T28" fmla="*/ 38 w 2036"/>
                  <a:gd name="T29" fmla="*/ 173 h 191"/>
                  <a:gd name="T30" fmla="*/ 19 w 2036"/>
                  <a:gd name="T31" fmla="*/ 152 h 191"/>
                  <a:gd name="T32" fmla="*/ 4 w 2036"/>
                  <a:gd name="T33" fmla="*/ 126 h 191"/>
                  <a:gd name="T34" fmla="*/ 0 w 2036"/>
                  <a:gd name="T35" fmla="*/ 96 h 191"/>
                  <a:gd name="T36" fmla="*/ 4 w 2036"/>
                  <a:gd name="T37" fmla="*/ 65 h 191"/>
                  <a:gd name="T38" fmla="*/ 19 w 2036"/>
                  <a:gd name="T39" fmla="*/ 38 h 191"/>
                  <a:gd name="T40" fmla="*/ 38 w 2036"/>
                  <a:gd name="T41" fmla="*/ 18 h 191"/>
                  <a:gd name="T42" fmla="*/ 65 w 2036"/>
                  <a:gd name="T43" fmla="*/ 4 h 191"/>
                  <a:gd name="T44" fmla="*/ 96 w 2036"/>
                  <a:gd name="T4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36" h="191">
                    <a:moveTo>
                      <a:pt x="96" y="0"/>
                    </a:moveTo>
                    <a:lnTo>
                      <a:pt x="1941" y="0"/>
                    </a:lnTo>
                    <a:lnTo>
                      <a:pt x="1971" y="4"/>
                    </a:lnTo>
                    <a:lnTo>
                      <a:pt x="1997" y="18"/>
                    </a:lnTo>
                    <a:lnTo>
                      <a:pt x="2018" y="38"/>
                    </a:lnTo>
                    <a:lnTo>
                      <a:pt x="2031" y="65"/>
                    </a:lnTo>
                    <a:lnTo>
                      <a:pt x="2036" y="96"/>
                    </a:lnTo>
                    <a:lnTo>
                      <a:pt x="2031" y="126"/>
                    </a:lnTo>
                    <a:lnTo>
                      <a:pt x="2018" y="152"/>
                    </a:lnTo>
                    <a:lnTo>
                      <a:pt x="1997" y="173"/>
                    </a:lnTo>
                    <a:lnTo>
                      <a:pt x="1971" y="186"/>
                    </a:lnTo>
                    <a:lnTo>
                      <a:pt x="1941" y="191"/>
                    </a:lnTo>
                    <a:lnTo>
                      <a:pt x="96" y="191"/>
                    </a:lnTo>
                    <a:lnTo>
                      <a:pt x="65" y="186"/>
                    </a:lnTo>
                    <a:lnTo>
                      <a:pt x="38" y="173"/>
                    </a:lnTo>
                    <a:lnTo>
                      <a:pt x="19" y="152"/>
                    </a:lnTo>
                    <a:lnTo>
                      <a:pt x="4" y="126"/>
                    </a:lnTo>
                    <a:lnTo>
                      <a:pt x="0" y="96"/>
                    </a:lnTo>
                    <a:lnTo>
                      <a:pt x="4" y="65"/>
                    </a:lnTo>
                    <a:lnTo>
                      <a:pt x="19" y="38"/>
                    </a:lnTo>
                    <a:lnTo>
                      <a:pt x="38" y="18"/>
                    </a:lnTo>
                    <a:lnTo>
                      <a:pt x="65" y="4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">
                <a:extLst>
                  <a:ext uri="{FF2B5EF4-FFF2-40B4-BE49-F238E27FC236}">
                    <a16:creationId xmlns:a16="http://schemas.microsoft.com/office/drawing/2014/main" id="{D3FEEB84-C916-FD42-058F-6FEBC87EF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2304"/>
                <a:ext cx="1889" cy="96"/>
              </a:xfrm>
              <a:custGeom>
                <a:avLst/>
                <a:gdLst>
                  <a:gd name="T0" fmla="*/ 96 w 3778"/>
                  <a:gd name="T1" fmla="*/ 0 h 193"/>
                  <a:gd name="T2" fmla="*/ 3683 w 3778"/>
                  <a:gd name="T3" fmla="*/ 0 h 193"/>
                  <a:gd name="T4" fmla="*/ 3713 w 3778"/>
                  <a:gd name="T5" fmla="*/ 6 h 193"/>
                  <a:gd name="T6" fmla="*/ 3738 w 3778"/>
                  <a:gd name="T7" fmla="*/ 20 h 193"/>
                  <a:gd name="T8" fmla="*/ 3760 w 3778"/>
                  <a:gd name="T9" fmla="*/ 40 h 193"/>
                  <a:gd name="T10" fmla="*/ 3775 w 3778"/>
                  <a:gd name="T11" fmla="*/ 67 h 193"/>
                  <a:gd name="T12" fmla="*/ 3778 w 3778"/>
                  <a:gd name="T13" fmla="*/ 98 h 193"/>
                  <a:gd name="T14" fmla="*/ 3775 w 3778"/>
                  <a:gd name="T15" fmla="*/ 127 h 193"/>
                  <a:gd name="T16" fmla="*/ 3760 w 3778"/>
                  <a:gd name="T17" fmla="*/ 154 h 193"/>
                  <a:gd name="T18" fmla="*/ 3738 w 3778"/>
                  <a:gd name="T19" fmla="*/ 174 h 193"/>
                  <a:gd name="T20" fmla="*/ 3713 w 3778"/>
                  <a:gd name="T21" fmla="*/ 188 h 193"/>
                  <a:gd name="T22" fmla="*/ 3683 w 3778"/>
                  <a:gd name="T23" fmla="*/ 193 h 193"/>
                  <a:gd name="T24" fmla="*/ 96 w 3778"/>
                  <a:gd name="T25" fmla="*/ 193 h 193"/>
                  <a:gd name="T26" fmla="*/ 65 w 3778"/>
                  <a:gd name="T27" fmla="*/ 188 h 193"/>
                  <a:gd name="T28" fmla="*/ 38 w 3778"/>
                  <a:gd name="T29" fmla="*/ 174 h 193"/>
                  <a:gd name="T30" fmla="*/ 19 w 3778"/>
                  <a:gd name="T31" fmla="*/ 154 h 193"/>
                  <a:gd name="T32" fmla="*/ 4 w 3778"/>
                  <a:gd name="T33" fmla="*/ 127 h 193"/>
                  <a:gd name="T34" fmla="*/ 0 w 3778"/>
                  <a:gd name="T35" fmla="*/ 98 h 193"/>
                  <a:gd name="T36" fmla="*/ 4 w 3778"/>
                  <a:gd name="T37" fmla="*/ 67 h 193"/>
                  <a:gd name="T38" fmla="*/ 19 w 3778"/>
                  <a:gd name="T39" fmla="*/ 40 h 193"/>
                  <a:gd name="T40" fmla="*/ 38 w 3778"/>
                  <a:gd name="T41" fmla="*/ 20 h 193"/>
                  <a:gd name="T42" fmla="*/ 65 w 3778"/>
                  <a:gd name="T43" fmla="*/ 6 h 193"/>
                  <a:gd name="T44" fmla="*/ 96 w 3778"/>
                  <a:gd name="T45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78" h="193">
                    <a:moveTo>
                      <a:pt x="96" y="0"/>
                    </a:moveTo>
                    <a:lnTo>
                      <a:pt x="3683" y="0"/>
                    </a:lnTo>
                    <a:lnTo>
                      <a:pt x="3713" y="6"/>
                    </a:lnTo>
                    <a:lnTo>
                      <a:pt x="3738" y="20"/>
                    </a:lnTo>
                    <a:lnTo>
                      <a:pt x="3760" y="40"/>
                    </a:lnTo>
                    <a:lnTo>
                      <a:pt x="3775" y="67"/>
                    </a:lnTo>
                    <a:lnTo>
                      <a:pt x="3778" y="98"/>
                    </a:lnTo>
                    <a:lnTo>
                      <a:pt x="3775" y="127"/>
                    </a:lnTo>
                    <a:lnTo>
                      <a:pt x="3760" y="154"/>
                    </a:lnTo>
                    <a:lnTo>
                      <a:pt x="3738" y="174"/>
                    </a:lnTo>
                    <a:lnTo>
                      <a:pt x="3713" y="188"/>
                    </a:lnTo>
                    <a:lnTo>
                      <a:pt x="3683" y="193"/>
                    </a:lnTo>
                    <a:lnTo>
                      <a:pt x="96" y="193"/>
                    </a:lnTo>
                    <a:lnTo>
                      <a:pt x="65" y="188"/>
                    </a:lnTo>
                    <a:lnTo>
                      <a:pt x="38" y="174"/>
                    </a:lnTo>
                    <a:lnTo>
                      <a:pt x="19" y="154"/>
                    </a:lnTo>
                    <a:lnTo>
                      <a:pt x="4" y="127"/>
                    </a:lnTo>
                    <a:lnTo>
                      <a:pt x="0" y="98"/>
                    </a:lnTo>
                    <a:lnTo>
                      <a:pt x="4" y="67"/>
                    </a:lnTo>
                    <a:lnTo>
                      <a:pt x="19" y="40"/>
                    </a:lnTo>
                    <a:lnTo>
                      <a:pt x="38" y="20"/>
                    </a:lnTo>
                    <a:lnTo>
                      <a:pt x="65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5">
                <a:extLst>
                  <a:ext uri="{FF2B5EF4-FFF2-40B4-BE49-F238E27FC236}">
                    <a16:creationId xmlns:a16="http://schemas.microsoft.com/office/drawing/2014/main" id="{B0CE25AF-708D-D52A-C861-3D5737C0A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3021"/>
                <a:ext cx="1018" cy="96"/>
              </a:xfrm>
              <a:custGeom>
                <a:avLst/>
                <a:gdLst>
                  <a:gd name="T0" fmla="*/ 96 w 2036"/>
                  <a:gd name="T1" fmla="*/ 0 h 193"/>
                  <a:gd name="T2" fmla="*/ 1941 w 2036"/>
                  <a:gd name="T3" fmla="*/ 0 h 193"/>
                  <a:gd name="T4" fmla="*/ 1971 w 2036"/>
                  <a:gd name="T5" fmla="*/ 6 h 193"/>
                  <a:gd name="T6" fmla="*/ 1997 w 2036"/>
                  <a:gd name="T7" fmla="*/ 18 h 193"/>
                  <a:gd name="T8" fmla="*/ 2018 w 2036"/>
                  <a:gd name="T9" fmla="*/ 40 h 193"/>
                  <a:gd name="T10" fmla="*/ 2031 w 2036"/>
                  <a:gd name="T11" fmla="*/ 67 h 193"/>
                  <a:gd name="T12" fmla="*/ 2036 w 2036"/>
                  <a:gd name="T13" fmla="*/ 96 h 193"/>
                  <a:gd name="T14" fmla="*/ 2031 w 2036"/>
                  <a:gd name="T15" fmla="*/ 127 h 193"/>
                  <a:gd name="T16" fmla="*/ 2018 w 2036"/>
                  <a:gd name="T17" fmla="*/ 154 h 193"/>
                  <a:gd name="T18" fmla="*/ 1997 w 2036"/>
                  <a:gd name="T19" fmla="*/ 173 h 193"/>
                  <a:gd name="T20" fmla="*/ 1971 w 2036"/>
                  <a:gd name="T21" fmla="*/ 188 h 193"/>
                  <a:gd name="T22" fmla="*/ 1941 w 2036"/>
                  <a:gd name="T23" fmla="*/ 193 h 193"/>
                  <a:gd name="T24" fmla="*/ 96 w 2036"/>
                  <a:gd name="T25" fmla="*/ 193 h 193"/>
                  <a:gd name="T26" fmla="*/ 65 w 2036"/>
                  <a:gd name="T27" fmla="*/ 188 h 193"/>
                  <a:gd name="T28" fmla="*/ 38 w 2036"/>
                  <a:gd name="T29" fmla="*/ 173 h 193"/>
                  <a:gd name="T30" fmla="*/ 19 w 2036"/>
                  <a:gd name="T31" fmla="*/ 154 h 193"/>
                  <a:gd name="T32" fmla="*/ 4 w 2036"/>
                  <a:gd name="T33" fmla="*/ 127 h 193"/>
                  <a:gd name="T34" fmla="*/ 0 w 2036"/>
                  <a:gd name="T35" fmla="*/ 96 h 193"/>
                  <a:gd name="T36" fmla="*/ 4 w 2036"/>
                  <a:gd name="T37" fmla="*/ 67 h 193"/>
                  <a:gd name="T38" fmla="*/ 19 w 2036"/>
                  <a:gd name="T39" fmla="*/ 40 h 193"/>
                  <a:gd name="T40" fmla="*/ 38 w 2036"/>
                  <a:gd name="T41" fmla="*/ 18 h 193"/>
                  <a:gd name="T42" fmla="*/ 65 w 2036"/>
                  <a:gd name="T43" fmla="*/ 6 h 193"/>
                  <a:gd name="T44" fmla="*/ 96 w 2036"/>
                  <a:gd name="T45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36" h="193">
                    <a:moveTo>
                      <a:pt x="96" y="0"/>
                    </a:moveTo>
                    <a:lnTo>
                      <a:pt x="1941" y="0"/>
                    </a:lnTo>
                    <a:lnTo>
                      <a:pt x="1971" y="6"/>
                    </a:lnTo>
                    <a:lnTo>
                      <a:pt x="1997" y="18"/>
                    </a:lnTo>
                    <a:lnTo>
                      <a:pt x="2018" y="40"/>
                    </a:lnTo>
                    <a:lnTo>
                      <a:pt x="2031" y="67"/>
                    </a:lnTo>
                    <a:lnTo>
                      <a:pt x="2036" y="96"/>
                    </a:lnTo>
                    <a:lnTo>
                      <a:pt x="2031" y="127"/>
                    </a:lnTo>
                    <a:lnTo>
                      <a:pt x="2018" y="154"/>
                    </a:lnTo>
                    <a:lnTo>
                      <a:pt x="1997" y="173"/>
                    </a:lnTo>
                    <a:lnTo>
                      <a:pt x="1971" y="188"/>
                    </a:lnTo>
                    <a:lnTo>
                      <a:pt x="1941" y="193"/>
                    </a:lnTo>
                    <a:lnTo>
                      <a:pt x="96" y="193"/>
                    </a:lnTo>
                    <a:lnTo>
                      <a:pt x="65" y="188"/>
                    </a:lnTo>
                    <a:lnTo>
                      <a:pt x="38" y="173"/>
                    </a:lnTo>
                    <a:lnTo>
                      <a:pt x="19" y="154"/>
                    </a:lnTo>
                    <a:lnTo>
                      <a:pt x="4" y="127"/>
                    </a:lnTo>
                    <a:lnTo>
                      <a:pt x="0" y="96"/>
                    </a:lnTo>
                    <a:lnTo>
                      <a:pt x="4" y="67"/>
                    </a:lnTo>
                    <a:lnTo>
                      <a:pt x="19" y="40"/>
                    </a:lnTo>
                    <a:lnTo>
                      <a:pt x="38" y="18"/>
                    </a:lnTo>
                    <a:lnTo>
                      <a:pt x="65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5CEACF57-C6DC-D622-33A3-2217B2BF2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3328"/>
                <a:ext cx="1889" cy="96"/>
              </a:xfrm>
              <a:custGeom>
                <a:avLst/>
                <a:gdLst>
                  <a:gd name="T0" fmla="*/ 96 w 3778"/>
                  <a:gd name="T1" fmla="*/ 0 h 192"/>
                  <a:gd name="T2" fmla="*/ 3683 w 3778"/>
                  <a:gd name="T3" fmla="*/ 0 h 192"/>
                  <a:gd name="T4" fmla="*/ 3713 w 3778"/>
                  <a:gd name="T5" fmla="*/ 6 h 192"/>
                  <a:gd name="T6" fmla="*/ 3738 w 3778"/>
                  <a:gd name="T7" fmla="*/ 18 h 192"/>
                  <a:gd name="T8" fmla="*/ 3760 w 3778"/>
                  <a:gd name="T9" fmla="*/ 40 h 192"/>
                  <a:gd name="T10" fmla="*/ 3775 w 3778"/>
                  <a:gd name="T11" fmla="*/ 65 h 192"/>
                  <a:gd name="T12" fmla="*/ 3778 w 3778"/>
                  <a:gd name="T13" fmla="*/ 96 h 192"/>
                  <a:gd name="T14" fmla="*/ 3775 w 3778"/>
                  <a:gd name="T15" fmla="*/ 127 h 192"/>
                  <a:gd name="T16" fmla="*/ 3760 w 3778"/>
                  <a:gd name="T17" fmla="*/ 152 h 192"/>
                  <a:gd name="T18" fmla="*/ 3738 w 3778"/>
                  <a:gd name="T19" fmla="*/ 173 h 192"/>
                  <a:gd name="T20" fmla="*/ 3713 w 3778"/>
                  <a:gd name="T21" fmla="*/ 188 h 192"/>
                  <a:gd name="T22" fmla="*/ 3683 w 3778"/>
                  <a:gd name="T23" fmla="*/ 192 h 192"/>
                  <a:gd name="T24" fmla="*/ 96 w 3778"/>
                  <a:gd name="T25" fmla="*/ 192 h 192"/>
                  <a:gd name="T26" fmla="*/ 65 w 3778"/>
                  <a:gd name="T27" fmla="*/ 188 h 192"/>
                  <a:gd name="T28" fmla="*/ 38 w 3778"/>
                  <a:gd name="T29" fmla="*/ 173 h 192"/>
                  <a:gd name="T30" fmla="*/ 19 w 3778"/>
                  <a:gd name="T31" fmla="*/ 152 h 192"/>
                  <a:gd name="T32" fmla="*/ 4 w 3778"/>
                  <a:gd name="T33" fmla="*/ 127 h 192"/>
                  <a:gd name="T34" fmla="*/ 0 w 3778"/>
                  <a:gd name="T35" fmla="*/ 96 h 192"/>
                  <a:gd name="T36" fmla="*/ 4 w 3778"/>
                  <a:gd name="T37" fmla="*/ 65 h 192"/>
                  <a:gd name="T38" fmla="*/ 19 w 3778"/>
                  <a:gd name="T39" fmla="*/ 40 h 192"/>
                  <a:gd name="T40" fmla="*/ 38 w 3778"/>
                  <a:gd name="T41" fmla="*/ 18 h 192"/>
                  <a:gd name="T42" fmla="*/ 65 w 3778"/>
                  <a:gd name="T43" fmla="*/ 6 h 192"/>
                  <a:gd name="T44" fmla="*/ 96 w 3778"/>
                  <a:gd name="T4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78" h="192">
                    <a:moveTo>
                      <a:pt x="96" y="0"/>
                    </a:moveTo>
                    <a:lnTo>
                      <a:pt x="3683" y="0"/>
                    </a:lnTo>
                    <a:lnTo>
                      <a:pt x="3713" y="6"/>
                    </a:lnTo>
                    <a:lnTo>
                      <a:pt x="3738" y="18"/>
                    </a:lnTo>
                    <a:lnTo>
                      <a:pt x="3760" y="40"/>
                    </a:lnTo>
                    <a:lnTo>
                      <a:pt x="3775" y="65"/>
                    </a:lnTo>
                    <a:lnTo>
                      <a:pt x="3778" y="96"/>
                    </a:lnTo>
                    <a:lnTo>
                      <a:pt x="3775" y="127"/>
                    </a:lnTo>
                    <a:lnTo>
                      <a:pt x="3760" y="152"/>
                    </a:lnTo>
                    <a:lnTo>
                      <a:pt x="3738" y="173"/>
                    </a:lnTo>
                    <a:lnTo>
                      <a:pt x="3713" y="188"/>
                    </a:lnTo>
                    <a:lnTo>
                      <a:pt x="3683" y="192"/>
                    </a:lnTo>
                    <a:lnTo>
                      <a:pt x="96" y="192"/>
                    </a:lnTo>
                    <a:lnTo>
                      <a:pt x="65" y="188"/>
                    </a:lnTo>
                    <a:lnTo>
                      <a:pt x="38" y="173"/>
                    </a:lnTo>
                    <a:lnTo>
                      <a:pt x="19" y="152"/>
                    </a:lnTo>
                    <a:lnTo>
                      <a:pt x="4" y="127"/>
                    </a:lnTo>
                    <a:lnTo>
                      <a:pt x="0" y="96"/>
                    </a:lnTo>
                    <a:lnTo>
                      <a:pt x="4" y="65"/>
                    </a:lnTo>
                    <a:lnTo>
                      <a:pt x="19" y="40"/>
                    </a:lnTo>
                    <a:lnTo>
                      <a:pt x="38" y="18"/>
                    </a:lnTo>
                    <a:lnTo>
                      <a:pt x="65" y="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B9EB78F8-874D-6821-689F-84D15FF5FB96}"/>
              </a:ext>
            </a:extLst>
          </p:cNvPr>
          <p:cNvSpPr/>
          <p:nvPr/>
        </p:nvSpPr>
        <p:spPr>
          <a:xfrm>
            <a:off x="3522712" y="3537727"/>
            <a:ext cx="2476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Sulla 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qualità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non si scende a compromessi: lo scaffale deve garantire una varietà dell’assortimento su cui il consumatore possa attuare una scelta di qualità, oltre la convenienza 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6BD7D4-D0A8-A473-5387-857EE6465D5F}"/>
              </a:ext>
            </a:extLst>
          </p:cNvPr>
          <p:cNvGrpSpPr/>
          <p:nvPr/>
        </p:nvGrpSpPr>
        <p:grpSpPr>
          <a:xfrm>
            <a:off x="3200793" y="2520441"/>
            <a:ext cx="914400" cy="914400"/>
            <a:chOff x="4479290" y="4841532"/>
            <a:chExt cx="914400" cy="914400"/>
          </a:xfrm>
        </p:grpSpPr>
        <p:sp>
          <p:nvSpPr>
            <p:cNvPr id="64" name="Rounded Rectangle 2">
              <a:extLst>
                <a:ext uri="{FF2B5EF4-FFF2-40B4-BE49-F238E27FC236}">
                  <a16:creationId xmlns:a16="http://schemas.microsoft.com/office/drawing/2014/main" id="{A5FA53B3-72D5-6868-427E-45B63A63159F}"/>
                </a:ext>
              </a:extLst>
            </p:cNvPr>
            <p:cNvSpPr/>
            <p:nvPr/>
          </p:nvSpPr>
          <p:spPr>
            <a:xfrm>
              <a:off x="4479290" y="4841532"/>
              <a:ext cx="914400" cy="914400"/>
            </a:xfrm>
            <a:prstGeom prst="roundRect">
              <a:avLst>
                <a:gd name="adj" fmla="val 50000"/>
              </a:avLst>
            </a:prstGeom>
            <a:solidFill>
              <a:srgbClr val="09B6E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5400000" sx="104000" sy="104000" algn="t" rotWithShape="0">
                <a:srgbClr val="09B6E1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19">
              <a:extLst>
                <a:ext uri="{FF2B5EF4-FFF2-40B4-BE49-F238E27FC236}">
                  <a16:creationId xmlns:a16="http://schemas.microsoft.com/office/drawing/2014/main" id="{DE4392EF-9E11-6CFF-C9A2-EB0F2222B4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36721" y="5098707"/>
              <a:ext cx="399538" cy="400050"/>
              <a:chOff x="-1313" y="492"/>
              <a:chExt cx="3121" cy="3125"/>
            </a:xfrm>
            <a:solidFill>
              <a:sysClr val="window" lastClr="FFFFFF"/>
            </a:solidFill>
          </p:grpSpPr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1AF7CAA8-CDFE-491E-340B-1F9312B2CF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313" y="492"/>
                <a:ext cx="3121" cy="3125"/>
              </a:xfrm>
              <a:custGeom>
                <a:avLst/>
                <a:gdLst>
                  <a:gd name="T0" fmla="*/ 266 w 6243"/>
                  <a:gd name="T1" fmla="*/ 1610 h 6251"/>
                  <a:gd name="T2" fmla="*/ 4651 w 6243"/>
                  <a:gd name="T3" fmla="*/ 266 h 6251"/>
                  <a:gd name="T4" fmla="*/ 133 w 6243"/>
                  <a:gd name="T5" fmla="*/ 0 h 6251"/>
                  <a:gd name="T6" fmla="*/ 4820 w 6243"/>
                  <a:gd name="T7" fmla="*/ 3 h 6251"/>
                  <a:gd name="T8" fmla="*/ 4879 w 6243"/>
                  <a:gd name="T9" fmla="*/ 36 h 6251"/>
                  <a:gd name="T10" fmla="*/ 4911 w 6243"/>
                  <a:gd name="T11" fmla="*/ 95 h 6251"/>
                  <a:gd name="T12" fmla="*/ 4917 w 6243"/>
                  <a:gd name="T13" fmla="*/ 5319 h 6251"/>
                  <a:gd name="T14" fmla="*/ 4651 w 6243"/>
                  <a:gd name="T15" fmla="*/ 1875 h 6251"/>
                  <a:gd name="T16" fmla="*/ 266 w 6243"/>
                  <a:gd name="T17" fmla="*/ 5985 h 6251"/>
                  <a:gd name="T18" fmla="*/ 5308 w 6243"/>
                  <a:gd name="T19" fmla="*/ 5979 h 6251"/>
                  <a:gd name="T20" fmla="*/ 5473 w 6243"/>
                  <a:gd name="T21" fmla="*/ 5941 h 6251"/>
                  <a:gd name="T22" fmla="*/ 5623 w 6243"/>
                  <a:gd name="T23" fmla="*/ 5867 h 6251"/>
                  <a:gd name="T24" fmla="*/ 5754 w 6243"/>
                  <a:gd name="T25" fmla="*/ 5764 h 6251"/>
                  <a:gd name="T26" fmla="*/ 5859 w 6243"/>
                  <a:gd name="T27" fmla="*/ 5635 h 6251"/>
                  <a:gd name="T28" fmla="*/ 5933 w 6243"/>
                  <a:gd name="T29" fmla="*/ 5484 h 6251"/>
                  <a:gd name="T30" fmla="*/ 5973 w 6243"/>
                  <a:gd name="T31" fmla="*/ 5315 h 6251"/>
                  <a:gd name="T32" fmla="*/ 5979 w 6243"/>
                  <a:gd name="T33" fmla="*/ 798 h 6251"/>
                  <a:gd name="T34" fmla="*/ 6243 w 6243"/>
                  <a:gd name="T35" fmla="*/ 5226 h 6251"/>
                  <a:gd name="T36" fmla="*/ 6222 w 6243"/>
                  <a:gd name="T37" fmla="*/ 5435 h 6251"/>
                  <a:gd name="T38" fmla="*/ 6163 w 6243"/>
                  <a:gd name="T39" fmla="*/ 5627 h 6251"/>
                  <a:gd name="T40" fmla="*/ 6070 w 6243"/>
                  <a:gd name="T41" fmla="*/ 5802 h 6251"/>
                  <a:gd name="T42" fmla="*/ 5946 w 6243"/>
                  <a:gd name="T43" fmla="*/ 5952 h 6251"/>
                  <a:gd name="T44" fmla="*/ 5794 w 6243"/>
                  <a:gd name="T45" fmla="*/ 6078 h 6251"/>
                  <a:gd name="T46" fmla="*/ 5621 w 6243"/>
                  <a:gd name="T47" fmla="*/ 6171 h 6251"/>
                  <a:gd name="T48" fmla="*/ 5428 w 6243"/>
                  <a:gd name="T49" fmla="*/ 6230 h 6251"/>
                  <a:gd name="T50" fmla="*/ 5221 w 6243"/>
                  <a:gd name="T51" fmla="*/ 6251 h 6251"/>
                  <a:gd name="T52" fmla="*/ 97 w 6243"/>
                  <a:gd name="T53" fmla="*/ 6245 h 6251"/>
                  <a:gd name="T54" fmla="*/ 38 w 6243"/>
                  <a:gd name="T55" fmla="*/ 6213 h 6251"/>
                  <a:gd name="T56" fmla="*/ 4 w 6243"/>
                  <a:gd name="T57" fmla="*/ 6154 h 6251"/>
                  <a:gd name="T58" fmla="*/ 0 w 6243"/>
                  <a:gd name="T59" fmla="*/ 133 h 6251"/>
                  <a:gd name="T60" fmla="*/ 17 w 6243"/>
                  <a:gd name="T61" fmla="*/ 62 h 6251"/>
                  <a:gd name="T62" fmla="*/ 65 w 6243"/>
                  <a:gd name="T63" fmla="*/ 17 h 6251"/>
                  <a:gd name="T64" fmla="*/ 133 w 6243"/>
                  <a:gd name="T65" fmla="*/ 0 h 6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243" h="6251">
                    <a:moveTo>
                      <a:pt x="266" y="266"/>
                    </a:moveTo>
                    <a:lnTo>
                      <a:pt x="266" y="1610"/>
                    </a:lnTo>
                    <a:lnTo>
                      <a:pt x="4651" y="1610"/>
                    </a:lnTo>
                    <a:lnTo>
                      <a:pt x="4651" y="266"/>
                    </a:lnTo>
                    <a:lnTo>
                      <a:pt x="266" y="266"/>
                    </a:lnTo>
                    <a:close/>
                    <a:moveTo>
                      <a:pt x="133" y="0"/>
                    </a:moveTo>
                    <a:lnTo>
                      <a:pt x="4784" y="0"/>
                    </a:lnTo>
                    <a:lnTo>
                      <a:pt x="4820" y="3"/>
                    </a:lnTo>
                    <a:lnTo>
                      <a:pt x="4852" y="17"/>
                    </a:lnTo>
                    <a:lnTo>
                      <a:pt x="4879" y="36"/>
                    </a:lnTo>
                    <a:lnTo>
                      <a:pt x="4899" y="62"/>
                    </a:lnTo>
                    <a:lnTo>
                      <a:pt x="4911" y="95"/>
                    </a:lnTo>
                    <a:lnTo>
                      <a:pt x="4917" y="133"/>
                    </a:lnTo>
                    <a:lnTo>
                      <a:pt x="4917" y="5319"/>
                    </a:lnTo>
                    <a:lnTo>
                      <a:pt x="4651" y="5319"/>
                    </a:lnTo>
                    <a:lnTo>
                      <a:pt x="4651" y="1875"/>
                    </a:lnTo>
                    <a:lnTo>
                      <a:pt x="266" y="1875"/>
                    </a:lnTo>
                    <a:lnTo>
                      <a:pt x="266" y="5985"/>
                    </a:lnTo>
                    <a:lnTo>
                      <a:pt x="5221" y="5985"/>
                    </a:lnTo>
                    <a:lnTo>
                      <a:pt x="5308" y="5979"/>
                    </a:lnTo>
                    <a:lnTo>
                      <a:pt x="5392" y="5964"/>
                    </a:lnTo>
                    <a:lnTo>
                      <a:pt x="5473" y="5941"/>
                    </a:lnTo>
                    <a:lnTo>
                      <a:pt x="5551" y="5909"/>
                    </a:lnTo>
                    <a:lnTo>
                      <a:pt x="5623" y="5867"/>
                    </a:lnTo>
                    <a:lnTo>
                      <a:pt x="5692" y="5819"/>
                    </a:lnTo>
                    <a:lnTo>
                      <a:pt x="5754" y="5764"/>
                    </a:lnTo>
                    <a:lnTo>
                      <a:pt x="5809" y="5703"/>
                    </a:lnTo>
                    <a:lnTo>
                      <a:pt x="5859" y="5635"/>
                    </a:lnTo>
                    <a:lnTo>
                      <a:pt x="5901" y="5562"/>
                    </a:lnTo>
                    <a:lnTo>
                      <a:pt x="5933" y="5484"/>
                    </a:lnTo>
                    <a:lnTo>
                      <a:pt x="5958" y="5401"/>
                    </a:lnTo>
                    <a:lnTo>
                      <a:pt x="5973" y="5315"/>
                    </a:lnTo>
                    <a:lnTo>
                      <a:pt x="5979" y="5226"/>
                    </a:lnTo>
                    <a:lnTo>
                      <a:pt x="5979" y="798"/>
                    </a:lnTo>
                    <a:lnTo>
                      <a:pt x="6243" y="798"/>
                    </a:lnTo>
                    <a:lnTo>
                      <a:pt x="6243" y="5226"/>
                    </a:lnTo>
                    <a:lnTo>
                      <a:pt x="6237" y="5332"/>
                    </a:lnTo>
                    <a:lnTo>
                      <a:pt x="6222" y="5435"/>
                    </a:lnTo>
                    <a:lnTo>
                      <a:pt x="6197" y="5534"/>
                    </a:lnTo>
                    <a:lnTo>
                      <a:pt x="6163" y="5627"/>
                    </a:lnTo>
                    <a:lnTo>
                      <a:pt x="6121" y="5716"/>
                    </a:lnTo>
                    <a:lnTo>
                      <a:pt x="6070" y="5802"/>
                    </a:lnTo>
                    <a:lnTo>
                      <a:pt x="6011" y="5880"/>
                    </a:lnTo>
                    <a:lnTo>
                      <a:pt x="5946" y="5952"/>
                    </a:lnTo>
                    <a:lnTo>
                      <a:pt x="5874" y="6019"/>
                    </a:lnTo>
                    <a:lnTo>
                      <a:pt x="5794" y="6078"/>
                    </a:lnTo>
                    <a:lnTo>
                      <a:pt x="5711" y="6127"/>
                    </a:lnTo>
                    <a:lnTo>
                      <a:pt x="5621" y="6171"/>
                    </a:lnTo>
                    <a:lnTo>
                      <a:pt x="5526" y="6205"/>
                    </a:lnTo>
                    <a:lnTo>
                      <a:pt x="5428" y="6230"/>
                    </a:lnTo>
                    <a:lnTo>
                      <a:pt x="5325" y="6245"/>
                    </a:lnTo>
                    <a:lnTo>
                      <a:pt x="5221" y="6251"/>
                    </a:lnTo>
                    <a:lnTo>
                      <a:pt x="133" y="6251"/>
                    </a:lnTo>
                    <a:lnTo>
                      <a:pt x="97" y="6245"/>
                    </a:lnTo>
                    <a:lnTo>
                      <a:pt x="65" y="6234"/>
                    </a:lnTo>
                    <a:lnTo>
                      <a:pt x="38" y="6213"/>
                    </a:lnTo>
                    <a:lnTo>
                      <a:pt x="17" y="6186"/>
                    </a:lnTo>
                    <a:lnTo>
                      <a:pt x="4" y="6154"/>
                    </a:lnTo>
                    <a:lnTo>
                      <a:pt x="0" y="6118"/>
                    </a:lnTo>
                    <a:lnTo>
                      <a:pt x="0" y="133"/>
                    </a:lnTo>
                    <a:lnTo>
                      <a:pt x="4" y="95"/>
                    </a:lnTo>
                    <a:lnTo>
                      <a:pt x="17" y="62"/>
                    </a:lnTo>
                    <a:lnTo>
                      <a:pt x="38" y="36"/>
                    </a:lnTo>
                    <a:lnTo>
                      <a:pt x="65" y="17"/>
                    </a:lnTo>
                    <a:lnTo>
                      <a:pt x="97" y="3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4B2B25EB-5892-CBA7-C05F-0F132047F9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80" y="2201"/>
                <a:ext cx="1016" cy="1084"/>
              </a:xfrm>
              <a:custGeom>
                <a:avLst/>
                <a:gdLst>
                  <a:gd name="T0" fmla="*/ 266 w 2033"/>
                  <a:gd name="T1" fmla="*/ 266 h 2168"/>
                  <a:gd name="T2" fmla="*/ 266 w 2033"/>
                  <a:gd name="T3" fmla="*/ 1902 h 2168"/>
                  <a:gd name="T4" fmla="*/ 1767 w 2033"/>
                  <a:gd name="T5" fmla="*/ 1902 h 2168"/>
                  <a:gd name="T6" fmla="*/ 1767 w 2033"/>
                  <a:gd name="T7" fmla="*/ 266 h 2168"/>
                  <a:gd name="T8" fmla="*/ 266 w 2033"/>
                  <a:gd name="T9" fmla="*/ 266 h 2168"/>
                  <a:gd name="T10" fmla="*/ 133 w 2033"/>
                  <a:gd name="T11" fmla="*/ 0 h 2168"/>
                  <a:gd name="T12" fmla="*/ 1900 w 2033"/>
                  <a:gd name="T13" fmla="*/ 0 h 2168"/>
                  <a:gd name="T14" fmla="*/ 1938 w 2033"/>
                  <a:gd name="T15" fmla="*/ 4 h 2168"/>
                  <a:gd name="T16" fmla="*/ 1970 w 2033"/>
                  <a:gd name="T17" fmla="*/ 17 h 2168"/>
                  <a:gd name="T18" fmla="*/ 1997 w 2033"/>
                  <a:gd name="T19" fmla="*/ 36 h 2168"/>
                  <a:gd name="T20" fmla="*/ 2016 w 2033"/>
                  <a:gd name="T21" fmla="*/ 63 h 2168"/>
                  <a:gd name="T22" fmla="*/ 2029 w 2033"/>
                  <a:gd name="T23" fmla="*/ 95 h 2168"/>
                  <a:gd name="T24" fmla="*/ 2033 w 2033"/>
                  <a:gd name="T25" fmla="*/ 133 h 2168"/>
                  <a:gd name="T26" fmla="*/ 2033 w 2033"/>
                  <a:gd name="T27" fmla="*/ 2035 h 2168"/>
                  <a:gd name="T28" fmla="*/ 2029 w 2033"/>
                  <a:gd name="T29" fmla="*/ 2073 h 2168"/>
                  <a:gd name="T30" fmla="*/ 2016 w 2033"/>
                  <a:gd name="T31" fmla="*/ 2105 h 2168"/>
                  <a:gd name="T32" fmla="*/ 1997 w 2033"/>
                  <a:gd name="T33" fmla="*/ 2132 h 2168"/>
                  <a:gd name="T34" fmla="*/ 1970 w 2033"/>
                  <a:gd name="T35" fmla="*/ 2151 h 2168"/>
                  <a:gd name="T36" fmla="*/ 1938 w 2033"/>
                  <a:gd name="T37" fmla="*/ 2164 h 2168"/>
                  <a:gd name="T38" fmla="*/ 1900 w 2033"/>
                  <a:gd name="T39" fmla="*/ 2168 h 2168"/>
                  <a:gd name="T40" fmla="*/ 133 w 2033"/>
                  <a:gd name="T41" fmla="*/ 2168 h 2168"/>
                  <a:gd name="T42" fmla="*/ 95 w 2033"/>
                  <a:gd name="T43" fmla="*/ 2164 h 2168"/>
                  <a:gd name="T44" fmla="*/ 63 w 2033"/>
                  <a:gd name="T45" fmla="*/ 2151 h 2168"/>
                  <a:gd name="T46" fmla="*/ 36 w 2033"/>
                  <a:gd name="T47" fmla="*/ 2132 h 2168"/>
                  <a:gd name="T48" fmla="*/ 17 w 2033"/>
                  <a:gd name="T49" fmla="*/ 2105 h 2168"/>
                  <a:gd name="T50" fmla="*/ 4 w 2033"/>
                  <a:gd name="T51" fmla="*/ 2073 h 2168"/>
                  <a:gd name="T52" fmla="*/ 0 w 2033"/>
                  <a:gd name="T53" fmla="*/ 2035 h 2168"/>
                  <a:gd name="T54" fmla="*/ 0 w 2033"/>
                  <a:gd name="T55" fmla="*/ 133 h 2168"/>
                  <a:gd name="T56" fmla="*/ 4 w 2033"/>
                  <a:gd name="T57" fmla="*/ 95 h 2168"/>
                  <a:gd name="T58" fmla="*/ 17 w 2033"/>
                  <a:gd name="T59" fmla="*/ 63 h 2168"/>
                  <a:gd name="T60" fmla="*/ 36 w 2033"/>
                  <a:gd name="T61" fmla="*/ 36 h 2168"/>
                  <a:gd name="T62" fmla="*/ 63 w 2033"/>
                  <a:gd name="T63" fmla="*/ 17 h 2168"/>
                  <a:gd name="T64" fmla="*/ 95 w 2033"/>
                  <a:gd name="T65" fmla="*/ 4 h 2168"/>
                  <a:gd name="T66" fmla="*/ 133 w 2033"/>
                  <a:gd name="T67" fmla="*/ 0 h 2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33" h="2168">
                    <a:moveTo>
                      <a:pt x="266" y="266"/>
                    </a:moveTo>
                    <a:lnTo>
                      <a:pt x="266" y="1902"/>
                    </a:lnTo>
                    <a:lnTo>
                      <a:pt x="1767" y="1902"/>
                    </a:lnTo>
                    <a:lnTo>
                      <a:pt x="1767" y="266"/>
                    </a:lnTo>
                    <a:lnTo>
                      <a:pt x="266" y="266"/>
                    </a:lnTo>
                    <a:close/>
                    <a:moveTo>
                      <a:pt x="133" y="0"/>
                    </a:moveTo>
                    <a:lnTo>
                      <a:pt x="1900" y="0"/>
                    </a:lnTo>
                    <a:lnTo>
                      <a:pt x="1938" y="4"/>
                    </a:lnTo>
                    <a:lnTo>
                      <a:pt x="1970" y="17"/>
                    </a:lnTo>
                    <a:lnTo>
                      <a:pt x="1997" y="36"/>
                    </a:lnTo>
                    <a:lnTo>
                      <a:pt x="2016" y="63"/>
                    </a:lnTo>
                    <a:lnTo>
                      <a:pt x="2029" y="95"/>
                    </a:lnTo>
                    <a:lnTo>
                      <a:pt x="2033" y="133"/>
                    </a:lnTo>
                    <a:lnTo>
                      <a:pt x="2033" y="2035"/>
                    </a:lnTo>
                    <a:lnTo>
                      <a:pt x="2029" y="2073"/>
                    </a:lnTo>
                    <a:lnTo>
                      <a:pt x="2016" y="2105"/>
                    </a:lnTo>
                    <a:lnTo>
                      <a:pt x="1997" y="2132"/>
                    </a:lnTo>
                    <a:lnTo>
                      <a:pt x="1970" y="2151"/>
                    </a:lnTo>
                    <a:lnTo>
                      <a:pt x="1938" y="2164"/>
                    </a:lnTo>
                    <a:lnTo>
                      <a:pt x="1900" y="2168"/>
                    </a:lnTo>
                    <a:lnTo>
                      <a:pt x="133" y="2168"/>
                    </a:lnTo>
                    <a:lnTo>
                      <a:pt x="95" y="2164"/>
                    </a:lnTo>
                    <a:lnTo>
                      <a:pt x="63" y="2151"/>
                    </a:lnTo>
                    <a:lnTo>
                      <a:pt x="36" y="2132"/>
                    </a:lnTo>
                    <a:lnTo>
                      <a:pt x="17" y="2105"/>
                    </a:lnTo>
                    <a:lnTo>
                      <a:pt x="4" y="2073"/>
                    </a:lnTo>
                    <a:lnTo>
                      <a:pt x="0" y="2035"/>
                    </a:lnTo>
                    <a:lnTo>
                      <a:pt x="0" y="133"/>
                    </a:lnTo>
                    <a:lnTo>
                      <a:pt x="4" y="95"/>
                    </a:lnTo>
                    <a:lnTo>
                      <a:pt x="17" y="63"/>
                    </a:lnTo>
                    <a:lnTo>
                      <a:pt x="36" y="36"/>
                    </a:lnTo>
                    <a:lnTo>
                      <a:pt x="63" y="17"/>
                    </a:lnTo>
                    <a:lnTo>
                      <a:pt x="95" y="4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23">
                <a:extLst>
                  <a:ext uri="{FF2B5EF4-FFF2-40B4-BE49-F238E27FC236}">
                    <a16:creationId xmlns:a16="http://schemas.microsoft.com/office/drawing/2014/main" id="{95B904D6-43F6-FE65-1E77-69EFBDCCB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07" y="1742"/>
                <a:ext cx="1840" cy="13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Rectangle 24">
                <a:extLst>
                  <a:ext uri="{FF2B5EF4-FFF2-40B4-BE49-F238E27FC236}">
                    <a16:creationId xmlns:a16="http://schemas.microsoft.com/office/drawing/2014/main" id="{A33EDBC8-2502-0F78-74DD-C2C8F2ABA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" y="2320"/>
                <a:ext cx="625" cy="13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25">
                <a:extLst>
                  <a:ext uri="{FF2B5EF4-FFF2-40B4-BE49-F238E27FC236}">
                    <a16:creationId xmlns:a16="http://schemas.microsoft.com/office/drawing/2014/main" id="{81189BD9-A943-C405-E2B9-74165E64C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" y="2672"/>
                <a:ext cx="625" cy="13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26">
                <a:extLst>
                  <a:ext uri="{FF2B5EF4-FFF2-40B4-BE49-F238E27FC236}">
                    <a16:creationId xmlns:a16="http://schemas.microsoft.com/office/drawing/2014/main" id="{3496A643-5FF1-13B3-F7C2-E42817BCB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" y="3025"/>
                <a:ext cx="625" cy="13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3210EC8-1BBE-9206-414C-1EB15E60F4FF}"/>
              </a:ext>
            </a:extLst>
          </p:cNvPr>
          <p:cNvSpPr/>
          <p:nvPr/>
        </p:nvSpPr>
        <p:spPr>
          <a:xfrm>
            <a:off x="6572363" y="3537727"/>
            <a:ext cx="2476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Freschezza, salubrità e benessere 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sono elementi imprescindibili dell’assortimento ideale, verso cui il consumatore è disposto a spendere di più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1D6E0C-96D0-EF69-6C68-3D903A4E6F75}"/>
              </a:ext>
            </a:extLst>
          </p:cNvPr>
          <p:cNvGrpSpPr/>
          <p:nvPr/>
        </p:nvGrpSpPr>
        <p:grpSpPr>
          <a:xfrm>
            <a:off x="6310180" y="2520441"/>
            <a:ext cx="914400" cy="914400"/>
            <a:chOff x="8107680" y="4841532"/>
            <a:chExt cx="914400" cy="914400"/>
          </a:xfrm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19597E2B-3B59-5BE4-3110-5E65EBC4F9E0}"/>
                </a:ext>
              </a:extLst>
            </p:cNvPr>
            <p:cNvSpPr/>
            <p:nvPr/>
          </p:nvSpPr>
          <p:spPr>
            <a:xfrm>
              <a:off x="8107680" y="4841532"/>
              <a:ext cx="914400" cy="914400"/>
            </a:xfrm>
            <a:prstGeom prst="roundRect">
              <a:avLst>
                <a:gd name="adj" fmla="val 50000"/>
              </a:avLst>
            </a:prstGeom>
            <a:solidFill>
              <a:srgbClr val="00B28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38100" dir="5400000" sx="104000" sy="104000" algn="t" rotWithShape="0">
                <a:srgbClr val="00B282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D5F9537B-84E8-E7B9-9CC8-5053771E751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01367" y="5092963"/>
              <a:ext cx="327026" cy="411538"/>
              <a:chOff x="-1286" y="924"/>
              <a:chExt cx="979" cy="1232"/>
            </a:xfrm>
            <a:solidFill>
              <a:sysClr val="window" lastClr="FFFFFF"/>
            </a:solidFill>
          </p:grpSpPr>
          <p:sp>
            <p:nvSpPr>
              <p:cNvPr id="77" name="Freeform 31">
                <a:extLst>
                  <a:ext uri="{FF2B5EF4-FFF2-40B4-BE49-F238E27FC236}">
                    <a16:creationId xmlns:a16="http://schemas.microsoft.com/office/drawing/2014/main" id="{3523F3A1-879A-4365-767A-0A8A072AA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86" y="924"/>
                <a:ext cx="979" cy="1232"/>
              </a:xfrm>
              <a:custGeom>
                <a:avLst/>
                <a:gdLst>
                  <a:gd name="T0" fmla="*/ 2066 w 2936"/>
                  <a:gd name="T1" fmla="*/ 492 h 3697"/>
                  <a:gd name="T2" fmla="*/ 2066 w 2936"/>
                  <a:gd name="T3" fmla="*/ 870 h 3697"/>
                  <a:gd name="T4" fmla="*/ 2445 w 2936"/>
                  <a:gd name="T5" fmla="*/ 870 h 3697"/>
                  <a:gd name="T6" fmla="*/ 2066 w 2936"/>
                  <a:gd name="T7" fmla="*/ 492 h 3697"/>
                  <a:gd name="T8" fmla="*/ 288 w 2936"/>
                  <a:gd name="T9" fmla="*/ 287 h 3697"/>
                  <a:gd name="T10" fmla="*/ 288 w 2936"/>
                  <a:gd name="T11" fmla="*/ 3408 h 3697"/>
                  <a:gd name="T12" fmla="*/ 2648 w 2936"/>
                  <a:gd name="T13" fmla="*/ 3408 h 3697"/>
                  <a:gd name="T14" fmla="*/ 2648 w 2936"/>
                  <a:gd name="T15" fmla="*/ 1159 h 3697"/>
                  <a:gd name="T16" fmla="*/ 1923 w 2936"/>
                  <a:gd name="T17" fmla="*/ 1159 h 3697"/>
                  <a:gd name="T18" fmla="*/ 1893 w 2936"/>
                  <a:gd name="T19" fmla="*/ 1156 h 3697"/>
                  <a:gd name="T20" fmla="*/ 1866 w 2936"/>
                  <a:gd name="T21" fmla="*/ 1148 h 3697"/>
                  <a:gd name="T22" fmla="*/ 1841 w 2936"/>
                  <a:gd name="T23" fmla="*/ 1134 h 3697"/>
                  <a:gd name="T24" fmla="*/ 1820 w 2936"/>
                  <a:gd name="T25" fmla="*/ 1116 h 3697"/>
                  <a:gd name="T26" fmla="*/ 1803 w 2936"/>
                  <a:gd name="T27" fmla="*/ 1095 h 3697"/>
                  <a:gd name="T28" fmla="*/ 1789 w 2936"/>
                  <a:gd name="T29" fmla="*/ 1071 h 3697"/>
                  <a:gd name="T30" fmla="*/ 1780 w 2936"/>
                  <a:gd name="T31" fmla="*/ 1044 h 3697"/>
                  <a:gd name="T32" fmla="*/ 1778 w 2936"/>
                  <a:gd name="T33" fmla="*/ 1015 h 3697"/>
                  <a:gd name="T34" fmla="*/ 1778 w 2936"/>
                  <a:gd name="T35" fmla="*/ 287 h 3697"/>
                  <a:gd name="T36" fmla="*/ 288 w 2936"/>
                  <a:gd name="T37" fmla="*/ 287 h 3697"/>
                  <a:gd name="T38" fmla="*/ 0 w 2936"/>
                  <a:gd name="T39" fmla="*/ 0 h 3697"/>
                  <a:gd name="T40" fmla="*/ 1981 w 2936"/>
                  <a:gd name="T41" fmla="*/ 0 h 3697"/>
                  <a:gd name="T42" fmla="*/ 2936 w 2936"/>
                  <a:gd name="T43" fmla="*/ 955 h 3697"/>
                  <a:gd name="T44" fmla="*/ 2936 w 2936"/>
                  <a:gd name="T45" fmla="*/ 3697 h 3697"/>
                  <a:gd name="T46" fmla="*/ 0 w 2936"/>
                  <a:gd name="T47" fmla="*/ 3697 h 3697"/>
                  <a:gd name="T48" fmla="*/ 0 w 2936"/>
                  <a:gd name="T49" fmla="*/ 0 h 3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36" h="3697">
                    <a:moveTo>
                      <a:pt x="2066" y="492"/>
                    </a:moveTo>
                    <a:lnTo>
                      <a:pt x="2066" y="870"/>
                    </a:lnTo>
                    <a:lnTo>
                      <a:pt x="2445" y="870"/>
                    </a:lnTo>
                    <a:lnTo>
                      <a:pt x="2066" y="492"/>
                    </a:lnTo>
                    <a:close/>
                    <a:moveTo>
                      <a:pt x="288" y="287"/>
                    </a:moveTo>
                    <a:lnTo>
                      <a:pt x="288" y="3408"/>
                    </a:lnTo>
                    <a:lnTo>
                      <a:pt x="2648" y="3408"/>
                    </a:lnTo>
                    <a:lnTo>
                      <a:pt x="2648" y="1159"/>
                    </a:lnTo>
                    <a:lnTo>
                      <a:pt x="1923" y="1159"/>
                    </a:lnTo>
                    <a:lnTo>
                      <a:pt x="1893" y="1156"/>
                    </a:lnTo>
                    <a:lnTo>
                      <a:pt x="1866" y="1148"/>
                    </a:lnTo>
                    <a:lnTo>
                      <a:pt x="1841" y="1134"/>
                    </a:lnTo>
                    <a:lnTo>
                      <a:pt x="1820" y="1116"/>
                    </a:lnTo>
                    <a:lnTo>
                      <a:pt x="1803" y="1095"/>
                    </a:lnTo>
                    <a:lnTo>
                      <a:pt x="1789" y="1071"/>
                    </a:lnTo>
                    <a:lnTo>
                      <a:pt x="1780" y="1044"/>
                    </a:lnTo>
                    <a:lnTo>
                      <a:pt x="1778" y="1015"/>
                    </a:lnTo>
                    <a:lnTo>
                      <a:pt x="1778" y="287"/>
                    </a:lnTo>
                    <a:lnTo>
                      <a:pt x="288" y="287"/>
                    </a:lnTo>
                    <a:close/>
                    <a:moveTo>
                      <a:pt x="0" y="0"/>
                    </a:moveTo>
                    <a:lnTo>
                      <a:pt x="1981" y="0"/>
                    </a:lnTo>
                    <a:lnTo>
                      <a:pt x="2936" y="955"/>
                    </a:lnTo>
                    <a:lnTo>
                      <a:pt x="2936" y="3697"/>
                    </a:lnTo>
                    <a:lnTo>
                      <a:pt x="0" y="369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32">
                <a:extLst>
                  <a:ext uri="{FF2B5EF4-FFF2-40B4-BE49-F238E27FC236}">
                    <a16:creationId xmlns:a16="http://schemas.microsoft.com/office/drawing/2014/main" id="{7BF3F01A-41D1-2F4A-6591-57FFEA81D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72" y="1879"/>
                <a:ext cx="550" cy="6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33">
                <a:extLst>
                  <a:ext uri="{FF2B5EF4-FFF2-40B4-BE49-F238E27FC236}">
                    <a16:creationId xmlns:a16="http://schemas.microsoft.com/office/drawing/2014/main" id="{942442C7-DE48-E47C-9ADE-0A9342603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72" y="1277"/>
                <a:ext cx="327" cy="6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3A619819-38B0-019B-C24B-A0150C304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82" y="1417"/>
                <a:ext cx="591" cy="376"/>
              </a:xfrm>
              <a:custGeom>
                <a:avLst/>
                <a:gdLst>
                  <a:gd name="T0" fmla="*/ 1338 w 1772"/>
                  <a:gd name="T1" fmla="*/ 0 h 1130"/>
                  <a:gd name="T2" fmla="*/ 1772 w 1772"/>
                  <a:gd name="T3" fmla="*/ 0 h 1130"/>
                  <a:gd name="T4" fmla="*/ 1772 w 1772"/>
                  <a:gd name="T5" fmla="*/ 434 h 1130"/>
                  <a:gd name="T6" fmla="*/ 1580 w 1772"/>
                  <a:gd name="T7" fmla="*/ 434 h 1130"/>
                  <a:gd name="T8" fmla="*/ 1580 w 1772"/>
                  <a:gd name="T9" fmla="*/ 328 h 1130"/>
                  <a:gd name="T10" fmla="*/ 1033 w 1772"/>
                  <a:gd name="T11" fmla="*/ 876 h 1130"/>
                  <a:gd name="T12" fmla="*/ 712 w 1772"/>
                  <a:gd name="T13" fmla="*/ 554 h 1130"/>
                  <a:gd name="T14" fmla="*/ 136 w 1772"/>
                  <a:gd name="T15" fmla="*/ 1130 h 1130"/>
                  <a:gd name="T16" fmla="*/ 0 w 1772"/>
                  <a:gd name="T17" fmla="*/ 994 h 1130"/>
                  <a:gd name="T18" fmla="*/ 712 w 1772"/>
                  <a:gd name="T19" fmla="*/ 282 h 1130"/>
                  <a:gd name="T20" fmla="*/ 1033 w 1772"/>
                  <a:gd name="T21" fmla="*/ 604 h 1130"/>
                  <a:gd name="T22" fmla="*/ 1445 w 1772"/>
                  <a:gd name="T23" fmla="*/ 192 h 1130"/>
                  <a:gd name="T24" fmla="*/ 1338 w 1772"/>
                  <a:gd name="T25" fmla="*/ 192 h 1130"/>
                  <a:gd name="T26" fmla="*/ 1338 w 1772"/>
                  <a:gd name="T27" fmla="*/ 0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72" h="1130">
                    <a:moveTo>
                      <a:pt x="1338" y="0"/>
                    </a:moveTo>
                    <a:lnTo>
                      <a:pt x="1772" y="0"/>
                    </a:lnTo>
                    <a:lnTo>
                      <a:pt x="1772" y="434"/>
                    </a:lnTo>
                    <a:lnTo>
                      <a:pt x="1580" y="434"/>
                    </a:lnTo>
                    <a:lnTo>
                      <a:pt x="1580" y="328"/>
                    </a:lnTo>
                    <a:lnTo>
                      <a:pt x="1033" y="876"/>
                    </a:lnTo>
                    <a:lnTo>
                      <a:pt x="712" y="554"/>
                    </a:lnTo>
                    <a:lnTo>
                      <a:pt x="136" y="1130"/>
                    </a:lnTo>
                    <a:lnTo>
                      <a:pt x="0" y="994"/>
                    </a:lnTo>
                    <a:lnTo>
                      <a:pt x="712" y="282"/>
                    </a:lnTo>
                    <a:lnTo>
                      <a:pt x="1033" y="604"/>
                    </a:lnTo>
                    <a:lnTo>
                      <a:pt x="1445" y="192"/>
                    </a:lnTo>
                    <a:lnTo>
                      <a:pt x="1338" y="192"/>
                    </a:lnTo>
                    <a:lnTo>
                      <a:pt x="13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35">
                <a:extLst>
                  <a:ext uri="{FF2B5EF4-FFF2-40B4-BE49-F238E27FC236}">
                    <a16:creationId xmlns:a16="http://schemas.microsoft.com/office/drawing/2014/main" id="{8513FBF7-6DE8-C253-1C6B-6E1065BE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72" y="1137"/>
                <a:ext cx="327" cy="6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5C396FF-85E1-B78C-5865-A2C4C4ED9231}"/>
              </a:ext>
            </a:extLst>
          </p:cNvPr>
          <p:cNvSpPr/>
          <p:nvPr/>
        </p:nvSpPr>
        <p:spPr>
          <a:xfrm>
            <a:off x="9578025" y="3537727"/>
            <a:ext cx="2476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sostenibilità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deve essere ‘comunicata’ in tutte le sue declinazioni, per creare valore a scaffale (informazioni sulla provenienza dei prodotti, packaging sostenibili, prodotti sfusi, prodotti bio...)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9C7F6-8D23-3C80-C7F8-F336BE20754E}"/>
              </a:ext>
            </a:extLst>
          </p:cNvPr>
          <p:cNvSpPr txBox="1"/>
          <p:nvPr/>
        </p:nvSpPr>
        <p:spPr>
          <a:xfrm>
            <a:off x="1232797" y="751109"/>
            <a:ext cx="101547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 salvaguardare l’offerta e la valorizzazione dello scaffale, al di là del prezzo, ad oggi priorità contingente?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Prodotti sostenibili">
            <a:extLst>
              <a:ext uri="{FF2B5EF4-FFF2-40B4-BE49-F238E27FC236}">
                <a16:creationId xmlns:a16="http://schemas.microsoft.com/office/drawing/2014/main" id="{29378941-C920-CE16-2488-1B5A642D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t="5276" r="17033" b="36757"/>
          <a:stretch/>
        </p:blipFill>
        <p:spPr bwMode="auto">
          <a:xfrm>
            <a:off x="9184959" y="2456324"/>
            <a:ext cx="1046662" cy="10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18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object 56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7" name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9" y="0"/>
            <a:ext cx="12192000" cy="6858000"/>
          </a:xfrm>
          <a:prstGeom prst="rect">
            <a:avLst/>
          </a:prstGeom>
        </p:spPr>
      </p:pic>
      <p:pic>
        <p:nvPicPr>
          <p:cNvPr id="358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pic>
        <p:nvPicPr>
          <p:cNvPr id="35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25" y="390525"/>
            <a:ext cx="2286000" cy="733425"/>
          </a:xfrm>
          <a:prstGeom prst="rect">
            <a:avLst/>
          </a:prstGeom>
        </p:spPr>
      </p:pic>
      <p:pic>
        <p:nvPicPr>
          <p:cNvPr id="360" name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823595" y="3269965"/>
            <a:ext cx="2392643" cy="830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Gra</a:t>
            </a:r>
            <a:r>
              <a:rPr kumimoji="0" lang="it-IT" sz="54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zie</a:t>
            </a:r>
            <a:r>
              <a:rPr kumimoji="0" sz="54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!</a:t>
            </a:r>
            <a:endParaRPr kumimoji="0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7EA342C-ED3D-852D-96E1-E3C474B94853}"/>
              </a:ext>
            </a:extLst>
          </p:cNvPr>
          <p:cNvSpPr txBox="1"/>
          <p:nvPr/>
        </p:nvSpPr>
        <p:spPr>
          <a:xfrm>
            <a:off x="911527" y="5349502"/>
            <a:ext cx="5120005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spc="10" dirty="0">
                <a:solidFill>
                  <a:schemeClr val="bg1"/>
                </a:solidFill>
                <a:latin typeface="Century Gothic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roberto</a:t>
            </a:r>
            <a:r>
              <a:rPr kumimoji="0" lang="it-IT" sz="16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.amedei@toluna.com</a:t>
            </a:r>
            <a:endParaRPr kumimoji="0" lang="it-IT" sz="1600" b="0" i="0" u="none" strike="noStrike" kern="120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spc="10" dirty="0">
                <a:solidFill>
                  <a:schemeClr val="bg1"/>
                </a:solidFill>
                <a:latin typeface="Century Gothic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silvia.usberti@toluna.com</a:t>
            </a:r>
            <a:endParaRPr lang="it-IT" sz="1600" spc="10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pic>
        <p:nvPicPr>
          <p:cNvPr id="6" name="Picture 6" descr="Why physical stores are still vital for retail">
            <a:extLst>
              <a:ext uri="{FF2B5EF4-FFF2-40B4-BE49-F238E27FC236}">
                <a16:creationId xmlns:a16="http://schemas.microsoft.com/office/drawing/2014/main" id="{0F6FD39C-F9E5-88A0-CCEF-53448555E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12880"/>
          <a:stretch/>
        </p:blipFill>
        <p:spPr bwMode="auto">
          <a:xfrm>
            <a:off x="5113538" y="0"/>
            <a:ext cx="7072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3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object 39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7999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2F6F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" name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125976" y="810478"/>
            <a:ext cx="73516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Come abbiamo raccolto i dati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pic>
        <p:nvPicPr>
          <p:cNvPr id="246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53" y="-1"/>
            <a:ext cx="3685921" cy="6858000"/>
          </a:xfrm>
          <a:prstGeom prst="rect">
            <a:avLst/>
          </a:prstGeom>
        </p:spPr>
      </p:pic>
      <p:pic>
        <p:nvPicPr>
          <p:cNvPr id="249" name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86525"/>
            <a:ext cx="695325" cy="161925"/>
          </a:xfrm>
          <a:prstGeom prst="rect">
            <a:avLst/>
          </a:prstGeom>
        </p:spPr>
      </p:pic>
      <p:sp>
        <p:nvSpPr>
          <p:cNvPr id="251" name="Text Placeholder 12">
            <a:extLst>
              <a:ext uri="{FF2B5EF4-FFF2-40B4-BE49-F238E27FC236}">
                <a16:creationId xmlns:a16="http://schemas.microsoft.com/office/drawing/2014/main" id="{43576E5E-8779-FB6B-F378-F968D4BBC203}"/>
              </a:ext>
            </a:extLst>
          </p:cNvPr>
          <p:cNvSpPr txBox="1">
            <a:spLocks/>
          </p:cNvSpPr>
          <p:nvPr/>
        </p:nvSpPr>
        <p:spPr>
          <a:xfrm>
            <a:off x="4125976" y="1886651"/>
            <a:ext cx="7752515" cy="438351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1.000 Toluna Influencers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Uomini e donne 25+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Responsabili della spesa per la famiglia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Italia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FW condotto a Maggio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Quote nat rep per sesso ed età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39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owchart: Document 47">
            <a:extLst>
              <a:ext uri="{FF2B5EF4-FFF2-40B4-BE49-F238E27FC236}">
                <a16:creationId xmlns:a16="http://schemas.microsoft.com/office/drawing/2014/main" id="{006DD822-9630-7AF4-178D-6BC0294343F1}"/>
              </a:ext>
            </a:extLst>
          </p:cNvPr>
          <p:cNvSpPr/>
          <p:nvPr/>
        </p:nvSpPr>
        <p:spPr>
          <a:xfrm rot="5400000">
            <a:off x="5722142" y="388145"/>
            <a:ext cx="6858001" cy="6081713"/>
          </a:xfrm>
          <a:prstGeom prst="flowChartDocumen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82DA5A-CC02-CA8D-07B9-8E76F6B67B26}"/>
              </a:ext>
            </a:extLst>
          </p:cNvPr>
          <p:cNvSpPr txBox="1"/>
          <p:nvPr/>
        </p:nvSpPr>
        <p:spPr>
          <a:xfrm>
            <a:off x="413291" y="2089106"/>
            <a:ext cx="56827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L’impatto inflattivo sui consumatori italiani</a:t>
            </a:r>
            <a:endParaRPr kumimoji="0" lang="it-IT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66B1EF-9A50-A1F6-FFAF-151C10475385}"/>
              </a:ext>
            </a:extLst>
          </p:cNvPr>
          <p:cNvSpPr/>
          <p:nvPr/>
        </p:nvSpPr>
        <p:spPr>
          <a:xfrm>
            <a:off x="-17616" y="0"/>
            <a:ext cx="12209615" cy="6857999"/>
          </a:xfrm>
          <a:prstGeom prst="rect">
            <a:avLst/>
          </a:prstGeom>
          <a:gradFill>
            <a:gsLst>
              <a:gs pos="1700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2B8F3B8F-2AE5-C9FE-2581-B4631B355C46}"/>
              </a:ext>
            </a:extLst>
          </p:cNvPr>
          <p:cNvSpPr txBox="1">
            <a:spLocks/>
          </p:cNvSpPr>
          <p:nvPr/>
        </p:nvSpPr>
        <p:spPr>
          <a:xfrm>
            <a:off x="3390626" y="6390546"/>
            <a:ext cx="8420373" cy="40177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marR="0" lvl="0" indent="-357188" algn="l" defTabSz="92423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Q18.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	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Quanto ti ritieni d’accordo sul fatto che in Italia in questo momento il costo della vita sia aumentato?</a:t>
            </a:r>
          </a:p>
          <a:p>
            <a:pPr marL="357188" marR="0" lvl="0" indent="-357188" algn="l" defTabSz="92423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Q35.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	Come valuteresti la situazione economica attuale della tua famiglia rispetto a quella dell’anno scorso di questi tempi?  Diresti che, RISPETTO AD UN ANNO FA, la situazione economica della tua famiglia oggi é</a:t>
            </a:r>
          </a:p>
        </p:txBody>
      </p:sp>
      <p:sp>
        <p:nvSpPr>
          <p:cNvPr id="4" name="object 21">
            <a:extLst>
              <a:ext uri="{FF2B5EF4-FFF2-40B4-BE49-F238E27FC236}">
                <a16:creationId xmlns:a16="http://schemas.microsoft.com/office/drawing/2014/main" id="{A147DFC9-CC07-25D7-AF94-843024D775A4}"/>
              </a:ext>
            </a:extLst>
          </p:cNvPr>
          <p:cNvSpPr txBox="1">
            <a:spLocks/>
          </p:cNvSpPr>
          <p:nvPr/>
        </p:nvSpPr>
        <p:spPr>
          <a:xfrm>
            <a:off x="1251054" y="6488747"/>
            <a:ext cx="2635146" cy="12400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3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Base: Totale Intervistati n.1036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C7A2A1E-C5AB-FA35-BF08-1083B8AF1749}"/>
              </a:ext>
            </a:extLst>
          </p:cNvPr>
          <p:cNvSpPr txBox="1">
            <a:spLocks/>
          </p:cNvSpPr>
          <p:nvPr/>
        </p:nvSpPr>
        <p:spPr>
          <a:xfrm>
            <a:off x="1666103" y="275219"/>
            <a:ext cx="9861033" cy="478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La percezione di aumento del costo della vita genera instabilità sul bilancio familiare...</a:t>
            </a:r>
          </a:p>
        </p:txBody>
      </p:sp>
      <p:pic>
        <p:nvPicPr>
          <p:cNvPr id="6" name="Google Shape;483;p43">
            <a:extLst>
              <a:ext uri="{FF2B5EF4-FFF2-40B4-BE49-F238E27FC236}">
                <a16:creationId xmlns:a16="http://schemas.microsoft.com/office/drawing/2014/main" id="{4FC4DF7C-DAF9-1B40-949D-DEDC6BCA0933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8D2A97-3EEA-DF80-402C-8C65D914C28C}"/>
              </a:ext>
            </a:extLst>
          </p:cNvPr>
          <p:cNvGraphicFramePr>
            <a:graphicFrameLocks noGrp="1"/>
          </p:cNvGraphicFramePr>
          <p:nvPr/>
        </p:nvGraphicFramePr>
        <p:xfrm>
          <a:off x="2534202" y="1743983"/>
          <a:ext cx="9688899" cy="3637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000">
                  <a:extLst>
                    <a:ext uri="{9D8B030D-6E8A-4147-A177-3AD203B41FA5}">
                      <a16:colId xmlns:a16="http://schemas.microsoft.com/office/drawing/2014/main" val="2222263703"/>
                    </a:ext>
                  </a:extLst>
                </a:gridCol>
                <a:gridCol w="4828899">
                  <a:extLst>
                    <a:ext uri="{9D8B030D-6E8A-4147-A177-3AD203B41FA5}">
                      <a16:colId xmlns:a16="http://schemas.microsoft.com/office/drawing/2014/main" val="1596222587"/>
                    </a:ext>
                  </a:extLst>
                </a:gridCol>
              </a:tblGrid>
              <a:tr h="6921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60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94%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6000" b="1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56%</a:t>
                      </a:r>
                      <a:endParaRPr lang="en-GB" sz="6000" b="1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804103"/>
                  </a:ext>
                </a:extLst>
              </a:tr>
              <a:tr h="26320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sono d’accordo sul fatto che </a:t>
                      </a:r>
                      <a:r>
                        <a:rPr kumimoji="0" lang="it-IT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in Italia in questo momento il costo della vita </a:t>
                      </a:r>
                      <a:br>
                        <a:rPr kumimoji="0" lang="it-IT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</a:br>
                      <a:r>
                        <a:rPr kumimoji="0" lang="it-IT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sia aumentato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ritiene che la situazione economica familiare sia </a:t>
                      </a:r>
                      <a:r>
                        <a:rPr kumimoji="0" lang="it-IT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PEGGIORTA</a:t>
                      </a:r>
                      <a:b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</a:b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rispetto allo scorso </a:t>
                      </a:r>
                      <a:b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</a:br>
                      <a:r>
                        <a:rPr kumimoji="0" lang="it-IT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anno</a:t>
                      </a:r>
                      <a:endParaRPr kumimoji="0" lang="it-IT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entury Gothic" panose="020B0502020202020204" pitchFamily="34" charset="0"/>
                        <a:ea typeface="+mn-lt"/>
                        <a:cs typeface="+mn-lt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66722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AD1A1B-D4F2-4919-84EF-CCC78823EF82}"/>
              </a:ext>
            </a:extLst>
          </p:cNvPr>
          <p:cNvSpPr txBox="1"/>
          <p:nvPr/>
        </p:nvSpPr>
        <p:spPr>
          <a:xfrm>
            <a:off x="3895002" y="5415655"/>
            <a:ext cx="20749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0931-FBB9-A806-A857-0B70583E6228}"/>
              </a:ext>
            </a:extLst>
          </p:cNvPr>
          <p:cNvSpPr txBox="1"/>
          <p:nvPr/>
        </p:nvSpPr>
        <p:spPr>
          <a:xfrm>
            <a:off x="123474" y="5605296"/>
            <a:ext cx="3485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 Aprile 2022 era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D5C25-6460-DDF1-CAA4-CAB54014F3F5}"/>
              </a:ext>
            </a:extLst>
          </p:cNvPr>
          <p:cNvSpPr txBox="1"/>
          <p:nvPr/>
        </p:nvSpPr>
        <p:spPr>
          <a:xfrm>
            <a:off x="3895002" y="4683568"/>
            <a:ext cx="20749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51E50-B243-EF46-BB92-88938FCF5313}"/>
              </a:ext>
            </a:extLst>
          </p:cNvPr>
          <p:cNvSpPr txBox="1"/>
          <p:nvPr/>
        </p:nvSpPr>
        <p:spPr>
          <a:xfrm>
            <a:off x="123474" y="4873209"/>
            <a:ext cx="3771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Settembre 2022 era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0835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571ECA-B54E-8B4A-CE40-29A34E576455}"/>
              </a:ext>
            </a:extLst>
          </p:cNvPr>
          <p:cNvSpPr/>
          <p:nvPr/>
        </p:nvSpPr>
        <p:spPr>
          <a:xfrm>
            <a:off x="0" y="0"/>
            <a:ext cx="12302836" cy="6857999"/>
          </a:xfrm>
          <a:prstGeom prst="rect">
            <a:avLst/>
          </a:prstGeom>
          <a:gradFill>
            <a:gsLst>
              <a:gs pos="9000">
                <a:schemeClr val="tx1">
                  <a:alpha val="8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D825D-E289-014E-8BDA-07793C2046C0}"/>
              </a:ext>
            </a:extLst>
          </p:cNvPr>
          <p:cNvSpPr/>
          <p:nvPr/>
        </p:nvSpPr>
        <p:spPr>
          <a:xfrm>
            <a:off x="0" y="6971"/>
            <a:ext cx="12302836" cy="6857999"/>
          </a:xfrm>
          <a:prstGeom prst="rect">
            <a:avLst/>
          </a:prstGeom>
          <a:gradFill>
            <a:gsLst>
              <a:gs pos="9000">
                <a:schemeClr val="tx1">
                  <a:alpha val="8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44DA2D9-5F4F-0B4F-8946-33E0529033BD}"/>
              </a:ext>
            </a:extLst>
          </p:cNvPr>
          <p:cNvSpPr txBox="1">
            <a:spLocks/>
          </p:cNvSpPr>
          <p:nvPr/>
        </p:nvSpPr>
        <p:spPr>
          <a:xfrm>
            <a:off x="1702684" y="343574"/>
            <a:ext cx="8656913" cy="6588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Il Sentiment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dei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consumatori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italiani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2CA54A4E-6642-9945-B519-7C853141C671}"/>
              </a:ext>
            </a:extLst>
          </p:cNvPr>
          <p:cNvSpPr txBox="1">
            <a:spLocks/>
          </p:cNvSpPr>
          <p:nvPr/>
        </p:nvSpPr>
        <p:spPr>
          <a:xfrm>
            <a:off x="756672" y="1837941"/>
            <a:ext cx="3430863" cy="433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La life satisfaction è stabile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0CFA158-3120-274F-BFC3-78CE1A78EF90}"/>
              </a:ext>
            </a:extLst>
          </p:cNvPr>
          <p:cNvSpPr txBox="1">
            <a:spLocks/>
          </p:cNvSpPr>
          <p:nvPr/>
        </p:nvSpPr>
        <p:spPr>
          <a:xfrm>
            <a:off x="752245" y="2656907"/>
            <a:ext cx="4508641" cy="658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(-1pp rispetto ad Agosto 2022 / + 7pp rispetto a Gennaio 2022)</a:t>
            </a: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</a:b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</a:b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36%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si ritengono soddisfatti della loro vita negli ultimi mesi (vs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34%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dato globale)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4595783-31E2-AD4D-BEE5-D26A6E54429F}"/>
              </a:ext>
            </a:extLst>
          </p:cNvPr>
          <p:cNvSpPr txBox="1">
            <a:spLocks/>
          </p:cNvSpPr>
          <p:nvPr/>
        </p:nvSpPr>
        <p:spPr>
          <a:xfrm>
            <a:off x="752246" y="4191890"/>
            <a:ext cx="3897751" cy="433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La fiducia dei consumatori nella spesa rimane contenuta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0C64FF57-EFA7-7C46-9886-F0EC5B27D9BA}"/>
              </a:ext>
            </a:extLst>
          </p:cNvPr>
          <p:cNvSpPr txBox="1">
            <a:spLocks/>
          </p:cNvSpPr>
          <p:nvPr/>
        </p:nvSpPr>
        <p:spPr>
          <a:xfrm>
            <a:off x="730927" y="5317406"/>
            <a:ext cx="4548803" cy="8154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Solo l’11%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si sente sicuro nello spendere denaro (vs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27%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dato globale)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La fiducia è in calo: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-3pp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rispetto alla wave precedente,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-4pp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da Gennaio 2022</a:t>
            </a:r>
            <a:b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</a:b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pic>
        <p:nvPicPr>
          <p:cNvPr id="2" name="Google Shape;483;p43">
            <a:extLst>
              <a:ext uri="{FF2B5EF4-FFF2-40B4-BE49-F238E27FC236}">
                <a16:creationId xmlns:a16="http://schemas.microsoft.com/office/drawing/2014/main" id="{1B3C7594-8C2A-E24B-B3D4-2A82434AAC27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7CAED8-06A2-1231-C577-01CECEE981D4}"/>
              </a:ext>
            </a:extLst>
          </p:cNvPr>
          <p:cNvSpPr txBox="1">
            <a:spLocks/>
          </p:cNvSpPr>
          <p:nvPr/>
        </p:nvSpPr>
        <p:spPr>
          <a:xfrm>
            <a:off x="7924800" y="63839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b="1" kern="1200" cap="all" spc="200" baseline="0"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all" spc="2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GLOBAL BAROMETER: Wave 21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245FF7-BD12-BB57-5C03-98A78F58A94F}"/>
              </a:ext>
            </a:extLst>
          </p:cNvPr>
          <p:cNvCxnSpPr/>
          <p:nvPr/>
        </p:nvCxnSpPr>
        <p:spPr>
          <a:xfrm>
            <a:off x="752246" y="4031934"/>
            <a:ext cx="3337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ABFE35F-F082-7325-E0E3-DA00D228430B}"/>
              </a:ext>
            </a:extLst>
          </p:cNvPr>
          <p:cNvSpPr txBox="1">
            <a:spLocks/>
          </p:cNvSpPr>
          <p:nvPr/>
        </p:nvSpPr>
        <p:spPr>
          <a:xfrm>
            <a:off x="5833051" y="1837941"/>
            <a:ext cx="5485189" cy="433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Le aspettative di miglioramento entro la fine del 2023 sono al di sotto della media globale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D349C9C-E2FD-F347-F284-DE856A8E108F}"/>
              </a:ext>
            </a:extLst>
          </p:cNvPr>
          <p:cNvSpPr txBox="1">
            <a:spLocks/>
          </p:cNvSpPr>
          <p:nvPr/>
        </p:nvSpPr>
        <p:spPr>
          <a:xfrm>
            <a:off x="5864718" y="2976202"/>
            <a:ext cx="4508641" cy="1569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Il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17%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ritiene che la propria situazione finanziaria migliorerà nei prossimi 3 mesi (vs 35% dato globale)</a:t>
            </a: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Il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23%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ritiene che migliorerà entro la fine del 2023 (vs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44%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dato globale)</a:t>
            </a: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40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20D5E-C5B6-7F40-A0AF-CC7374F4399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9000">
                <a:schemeClr val="tx1">
                  <a:alpha val="8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B0F1969-509E-2C4F-8D25-A629B1459F14}"/>
              </a:ext>
            </a:extLst>
          </p:cNvPr>
          <p:cNvSpPr txBox="1">
            <a:spLocks/>
          </p:cNvSpPr>
          <p:nvPr/>
        </p:nvSpPr>
        <p:spPr>
          <a:xfrm>
            <a:off x="730927" y="1769969"/>
            <a:ext cx="6832330" cy="1439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286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22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1pPr>
            <a:lvl2pPr marL="230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8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2pPr>
            <a:lvl3pPr marL="230400" indent="-22860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6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3pPr>
            <a:lvl4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3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4pPr>
            <a:lvl5pPr marL="230400" indent="-2286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0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dei consumatori ha notato un forte aumento dei prezzi per </a:t>
            </a:r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frutta e verdura</a:t>
            </a:r>
          </a:p>
        </p:txBody>
      </p:sp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4294567C-8FE9-A340-B5DB-3ADC49B441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655" y="962262"/>
            <a:ext cx="3026382" cy="760005"/>
          </a:xfrm>
        </p:spPr>
        <p:txBody>
          <a:bodyPr/>
          <a:lstStyle/>
          <a:p>
            <a:pPr marL="0" indent="0">
              <a:buNone/>
            </a:pPr>
            <a:r>
              <a:rPr lang="en-US" sz="6600" b="1">
                <a:solidFill>
                  <a:schemeClr val="bg2"/>
                </a:solidFill>
              </a:rPr>
              <a:t>72</a:t>
            </a:r>
            <a:r>
              <a:rPr lang="en-US" sz="4800" b="1">
                <a:solidFill>
                  <a:schemeClr val="bg2"/>
                </a:solidFill>
              </a:rPr>
              <a:t>%</a:t>
            </a:r>
            <a:endParaRPr lang="en-US" sz="8000" b="1">
              <a:solidFill>
                <a:schemeClr val="bg2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252D56-9AB3-77C6-FF02-9C476B99B0CB}"/>
              </a:ext>
            </a:extLst>
          </p:cNvPr>
          <p:cNvCxnSpPr>
            <a:cxnSpLocks/>
          </p:cNvCxnSpPr>
          <p:nvPr/>
        </p:nvCxnSpPr>
        <p:spPr>
          <a:xfrm>
            <a:off x="754072" y="2697675"/>
            <a:ext cx="586193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483;p43">
            <a:extLst>
              <a:ext uri="{FF2B5EF4-FFF2-40B4-BE49-F238E27FC236}">
                <a16:creationId xmlns:a16="http://schemas.microsoft.com/office/drawing/2014/main" id="{02DF8E4F-854F-2BA2-01F0-2B7A56281BA3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AF7C8-009B-AA92-FC00-AAA236CD3B67}"/>
              </a:ext>
            </a:extLst>
          </p:cNvPr>
          <p:cNvSpPr txBox="1"/>
          <p:nvPr/>
        </p:nvSpPr>
        <p:spPr>
          <a:xfrm>
            <a:off x="4018650" y="6574325"/>
            <a:ext cx="93244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Q19: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Ultimamente hai notato degli aumenti di prezzo nelle seguenti categorie di prodotto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B4FE48-7E28-4BDE-B9B2-23A4C4539FAB}"/>
              </a:ext>
            </a:extLst>
          </p:cNvPr>
          <p:cNvSpPr/>
          <p:nvPr/>
        </p:nvSpPr>
        <p:spPr>
          <a:xfrm>
            <a:off x="1188721" y="6301843"/>
            <a:ext cx="8226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2ACD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 box (prezzi molto aumentati)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F79F5-A3EC-FA48-0CF8-DA5808C0B5F7}"/>
              </a:ext>
            </a:extLst>
          </p:cNvPr>
          <p:cNvSpPr txBox="1"/>
          <p:nvPr/>
        </p:nvSpPr>
        <p:spPr>
          <a:xfrm>
            <a:off x="1188721" y="6539467"/>
            <a:ext cx="762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Rispondenti che acquistano la categorai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AC333A8-EDF8-48B7-B636-7E9A7727C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631542"/>
              </p:ext>
            </p:extLst>
          </p:nvPr>
        </p:nvGraphicFramePr>
        <p:xfrm>
          <a:off x="1080854" y="2826026"/>
          <a:ext cx="6019800" cy="3448991"/>
        </p:xfrm>
        <a:graphic>
          <a:graphicData uri="http://schemas.openxmlformats.org/drawingml/2006/table">
            <a:tbl>
              <a:tblPr/>
              <a:tblGrid>
                <a:gridCol w="5133975">
                  <a:extLst>
                    <a:ext uri="{9D8B030D-6E8A-4147-A177-3AD203B41FA5}">
                      <a16:colId xmlns:a16="http://schemas.microsoft.com/office/drawing/2014/main" val="384695812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788348294"/>
                    </a:ext>
                  </a:extLst>
                </a:gridCol>
              </a:tblGrid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confezionati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(pasta, riso, biscotti, merendine)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64%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33920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Carne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691755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da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forno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(pane...)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906038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Latticini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, formaggi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913197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Salumi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51018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Piatti pronti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938688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surgelati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48292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la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pulizia della casa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, del bucato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859301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Prodotti per </a:t>
                      </a:r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l’igiene personale</a:t>
                      </a:r>
                      <a:r>
                        <a:rPr lang="it-IT" sz="1400" b="0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, cosmetici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668586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Tè/caffè</a:t>
                      </a:r>
                      <a:endParaRPr lang="it-IT" sz="1400" b="0" kern="1200" noProof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534818"/>
                  </a:ext>
                </a:extLst>
              </a:tr>
              <a:tr h="31325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kern="1200" noProof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Alcolici</a:t>
                      </a:r>
                      <a:r>
                        <a:rPr lang="it-IT" sz="1400" b="0" kern="1200" noProof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(birra, vino)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GB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893516"/>
                  </a:ext>
                </a:extLst>
              </a:tr>
            </a:tbl>
          </a:graphicData>
        </a:graphic>
      </p:graphicFrame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E680E8BB-8E02-48BE-F21C-35C8F2451E44}"/>
              </a:ext>
            </a:extLst>
          </p:cNvPr>
          <p:cNvSpPr/>
          <p:nvPr/>
        </p:nvSpPr>
        <p:spPr>
          <a:xfrm>
            <a:off x="748980" y="2908275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E94F9D52-C96D-2F6F-F8F5-C002BCF92609}"/>
              </a:ext>
            </a:extLst>
          </p:cNvPr>
          <p:cNvSpPr/>
          <p:nvPr/>
        </p:nvSpPr>
        <p:spPr>
          <a:xfrm>
            <a:off x="748980" y="3218242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658B5D0E-36FE-885D-1F30-87B6A9532650}"/>
              </a:ext>
            </a:extLst>
          </p:cNvPr>
          <p:cNvSpPr/>
          <p:nvPr/>
        </p:nvSpPr>
        <p:spPr>
          <a:xfrm>
            <a:off x="748980" y="3528209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7694891A-07C1-A56C-86E0-687F8BF4ED7A}"/>
              </a:ext>
            </a:extLst>
          </p:cNvPr>
          <p:cNvSpPr/>
          <p:nvPr/>
        </p:nvSpPr>
        <p:spPr>
          <a:xfrm>
            <a:off x="748980" y="4458110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0A0807D6-7A55-B5DD-7693-380DF1969816}"/>
              </a:ext>
            </a:extLst>
          </p:cNvPr>
          <p:cNvSpPr/>
          <p:nvPr/>
        </p:nvSpPr>
        <p:spPr>
          <a:xfrm>
            <a:off x="748980" y="4768077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90D0EFF1-697B-5077-6852-CDCC7C4ADA6D}"/>
              </a:ext>
            </a:extLst>
          </p:cNvPr>
          <p:cNvSpPr/>
          <p:nvPr/>
        </p:nvSpPr>
        <p:spPr>
          <a:xfrm>
            <a:off x="748980" y="5078044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31EA9CED-7F98-10A6-A97D-915E2DD7F611}"/>
              </a:ext>
            </a:extLst>
          </p:cNvPr>
          <p:cNvSpPr/>
          <p:nvPr/>
        </p:nvSpPr>
        <p:spPr>
          <a:xfrm>
            <a:off x="748980" y="5388011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8B896B05-765B-A59F-3E49-3C48B82E5C4C}"/>
              </a:ext>
            </a:extLst>
          </p:cNvPr>
          <p:cNvSpPr/>
          <p:nvPr/>
        </p:nvSpPr>
        <p:spPr>
          <a:xfrm>
            <a:off x="748980" y="5697978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4CAA3C32-749E-6A49-5A97-B3CD4C7FAAEE}"/>
              </a:ext>
            </a:extLst>
          </p:cNvPr>
          <p:cNvSpPr/>
          <p:nvPr/>
        </p:nvSpPr>
        <p:spPr>
          <a:xfrm>
            <a:off x="748980" y="3838176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74E43F9-4DDD-3213-0EDF-9A32291A7EF6}"/>
              </a:ext>
            </a:extLst>
          </p:cNvPr>
          <p:cNvSpPr/>
          <p:nvPr/>
        </p:nvSpPr>
        <p:spPr>
          <a:xfrm>
            <a:off x="748980" y="4148143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564A07A-A209-6144-9D17-C45AA3AAE2A6}"/>
              </a:ext>
            </a:extLst>
          </p:cNvPr>
          <p:cNvSpPr txBox="1">
            <a:spLocks/>
          </p:cNvSpPr>
          <p:nvPr/>
        </p:nvSpPr>
        <p:spPr>
          <a:xfrm>
            <a:off x="1596651" y="17287"/>
            <a:ext cx="10038704" cy="1439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286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22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1pPr>
            <a:lvl2pPr marL="230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8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2pPr>
            <a:lvl3pPr marL="230400" indent="-22860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6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3pPr>
            <a:lvl4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3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4pPr>
            <a:lvl5pPr marL="230400" indent="-2286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4"/>
              </a:buBlip>
              <a:defRPr sz="10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Gli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incrementi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di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prezzo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non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sono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passati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inosservati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e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incidono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sul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bilancio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familiare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18988D4-E46E-F6C8-B979-8B66F79BEA3A}"/>
              </a:ext>
            </a:extLst>
          </p:cNvPr>
          <p:cNvSpPr/>
          <p:nvPr/>
        </p:nvSpPr>
        <p:spPr>
          <a:xfrm>
            <a:off x="759865" y="6046320"/>
            <a:ext cx="152066" cy="152066"/>
          </a:xfrm>
          <a:prstGeom prst="donut">
            <a:avLst/>
          </a:prstGeom>
          <a:solidFill>
            <a:srgbClr val="5ACAFF"/>
          </a:solidFill>
          <a:ln w="28575" cap="flat" cmpd="sng" algn="ctr">
            <a:solidFill>
              <a:srgbClr val="5ACA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5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owchart: Document 47">
            <a:extLst>
              <a:ext uri="{FF2B5EF4-FFF2-40B4-BE49-F238E27FC236}">
                <a16:creationId xmlns:a16="http://schemas.microsoft.com/office/drawing/2014/main" id="{006DD822-9630-7AF4-178D-6BC0294343F1}"/>
              </a:ext>
            </a:extLst>
          </p:cNvPr>
          <p:cNvSpPr/>
          <p:nvPr/>
        </p:nvSpPr>
        <p:spPr>
          <a:xfrm rot="5400000">
            <a:off x="5722142" y="388145"/>
            <a:ext cx="6858001" cy="6081713"/>
          </a:xfrm>
          <a:prstGeom prst="flowChartDocumen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6C365-8980-687A-3673-3DA79D50348C}"/>
              </a:ext>
            </a:extLst>
          </p:cNvPr>
          <p:cNvSpPr txBox="1"/>
          <p:nvPr/>
        </p:nvSpPr>
        <p:spPr>
          <a:xfrm>
            <a:off x="421528" y="1508338"/>
            <a:ext cx="53985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Quali risorse si mettono in campo a salvaguardia del bilancio familiare?</a:t>
            </a:r>
            <a:endParaRPr kumimoji="0" lang="it-IT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BDAD6949-A645-5944-9C03-62BE0ACCABCA}"/>
              </a:ext>
            </a:extLst>
          </p:cNvPr>
          <p:cNvSpPr txBox="1">
            <a:spLocks/>
          </p:cNvSpPr>
          <p:nvPr/>
        </p:nvSpPr>
        <p:spPr>
          <a:xfrm>
            <a:off x="5039932" y="432750"/>
            <a:ext cx="352572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1A56F01F-7E48-CF43-8B53-AB243C4818F6}"/>
              </a:ext>
            </a:extLst>
          </p:cNvPr>
          <p:cNvSpPr txBox="1">
            <a:spLocks/>
          </p:cNvSpPr>
          <p:nvPr/>
        </p:nvSpPr>
        <p:spPr>
          <a:xfrm>
            <a:off x="4147239" y="432750"/>
            <a:ext cx="1230271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A4B6A6BA-EE5D-8148-9BD7-687F43699A77}"/>
              </a:ext>
            </a:extLst>
          </p:cNvPr>
          <p:cNvSpPr txBox="1">
            <a:spLocks/>
          </p:cNvSpPr>
          <p:nvPr/>
        </p:nvSpPr>
        <p:spPr>
          <a:xfrm>
            <a:off x="5565950" y="654538"/>
            <a:ext cx="2651042" cy="8168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105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Cerco di comprare i prodotti a prezzi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scontati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/ cerco le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promozioni</a:t>
            </a:r>
          </a:p>
        </p:txBody>
      </p:sp>
      <p:sp>
        <p:nvSpPr>
          <p:cNvPr id="64" name="Text Placeholder 9">
            <a:extLst>
              <a:ext uri="{FF2B5EF4-FFF2-40B4-BE49-F238E27FC236}">
                <a16:creationId xmlns:a16="http://schemas.microsoft.com/office/drawing/2014/main" id="{2AC7E97F-80DC-9A49-9503-72C7B2F4ACDB}"/>
              </a:ext>
            </a:extLst>
          </p:cNvPr>
          <p:cNvSpPr txBox="1">
            <a:spLocks/>
          </p:cNvSpPr>
          <p:nvPr/>
        </p:nvSpPr>
        <p:spPr>
          <a:xfrm>
            <a:off x="5039932" y="1566097"/>
            <a:ext cx="352572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5" name="Text Placeholder 9">
            <a:extLst>
              <a:ext uri="{FF2B5EF4-FFF2-40B4-BE49-F238E27FC236}">
                <a16:creationId xmlns:a16="http://schemas.microsoft.com/office/drawing/2014/main" id="{ADF00F57-80B0-7542-B164-4BFAA8AA0B7B}"/>
              </a:ext>
            </a:extLst>
          </p:cNvPr>
          <p:cNvSpPr txBox="1">
            <a:spLocks/>
          </p:cNvSpPr>
          <p:nvPr/>
        </p:nvSpPr>
        <p:spPr>
          <a:xfrm>
            <a:off x="4147239" y="1566097"/>
            <a:ext cx="1230271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122ADECA-187B-0E4B-AA65-6FD52034DF90}"/>
              </a:ext>
            </a:extLst>
          </p:cNvPr>
          <p:cNvSpPr txBox="1">
            <a:spLocks/>
          </p:cNvSpPr>
          <p:nvPr/>
        </p:nvSpPr>
        <p:spPr>
          <a:xfrm>
            <a:off x="5603589" y="1917131"/>
            <a:ext cx="2916146" cy="33630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Compro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meno prodotti superflui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«non necessari»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125C92-FC94-46C4-A7E4-122B962E5F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7240" y="729928"/>
            <a:ext cx="1230270" cy="538991"/>
          </a:xfrm>
        </p:spPr>
        <p:txBody>
          <a:bodyPr/>
          <a:lstStyle/>
          <a:p>
            <a:pPr algn="ctr"/>
            <a:r>
              <a:rPr lang="en-US" sz="3600"/>
              <a:t>50</a:t>
            </a:r>
            <a:r>
              <a:rPr lang="en-US" sz="2400"/>
              <a:t>%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E8D1B3ED-DB66-8742-9119-26E0F2694E5F}"/>
              </a:ext>
            </a:extLst>
          </p:cNvPr>
          <p:cNvSpPr txBox="1">
            <a:spLocks/>
          </p:cNvSpPr>
          <p:nvPr/>
        </p:nvSpPr>
        <p:spPr>
          <a:xfrm>
            <a:off x="4147240" y="1870017"/>
            <a:ext cx="1230270" cy="538991"/>
          </a:xfrm>
          <a:prstGeom prst="rect">
            <a:avLst/>
          </a:prstGeom>
          <a:noFill/>
        </p:spPr>
        <p:txBody>
          <a:bodyPr vert="horz" wrap="square" lIns="0" tIns="0" rIns="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32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41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%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7320922-856A-C34F-9CB7-638DB88B44DB}"/>
              </a:ext>
            </a:extLst>
          </p:cNvPr>
          <p:cNvSpPr/>
          <p:nvPr/>
        </p:nvSpPr>
        <p:spPr>
          <a:xfrm>
            <a:off x="8941778" y="0"/>
            <a:ext cx="3250222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2" name="Content Placeholder 5">
            <a:extLst>
              <a:ext uri="{FF2B5EF4-FFF2-40B4-BE49-F238E27FC236}">
                <a16:creationId xmlns:a16="http://schemas.microsoft.com/office/drawing/2014/main" id="{60630E7F-828A-3442-A2E3-29458E8A5F53}"/>
              </a:ext>
            </a:extLst>
          </p:cNvPr>
          <p:cNvSpPr txBox="1">
            <a:spLocks/>
          </p:cNvSpPr>
          <p:nvPr/>
        </p:nvSpPr>
        <p:spPr>
          <a:xfrm>
            <a:off x="9197096" y="659758"/>
            <a:ext cx="2644624" cy="41343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400" indent="-2286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22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1pPr>
            <a:lvl2pPr marL="230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8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2pPr>
            <a:lvl3pPr marL="230400" indent="-22860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6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3pPr>
            <a:lvl4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3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4pPr>
            <a:lvl5pPr marL="230400" indent="-2286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Tx/>
              <a:buBlip>
                <a:blip r:embed="rId6"/>
              </a:buBlip>
              <a:defRPr sz="1000" b="0" i="0" kern="1200" spc="-30" baseline="0">
                <a:solidFill>
                  <a:schemeClr val="tx1"/>
                </a:solidFill>
                <a:latin typeface="Greycliff CF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Ricerca della promozionalità e contrazione dell’acquisto di beni non essenziali sono le strategie più gettonate a difesa del portafoglio familiare   </a:t>
            </a:r>
            <a:endParaRPr kumimoji="0" lang="it-IT" sz="1600" b="0" i="0" u="none" strike="noStrike" kern="1200" cap="none" spc="-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Placeholder 6" descr="A person sitting on a couch drinking from a cup&#10;&#10;Description automatically generated with low confidence">
            <a:extLst>
              <a:ext uri="{FF2B5EF4-FFF2-40B4-BE49-F238E27FC236}">
                <a16:creationId xmlns:a16="http://schemas.microsoft.com/office/drawing/2014/main" id="{91A535B7-35AF-C541-8E73-65F8415D7F9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68980" cy="685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8DB4F8-94DC-F3EB-B836-F6F8636F3941}"/>
              </a:ext>
            </a:extLst>
          </p:cNvPr>
          <p:cNvSpPr/>
          <p:nvPr/>
        </p:nvSpPr>
        <p:spPr>
          <a:xfrm rot="16200000">
            <a:off x="774617" y="3963636"/>
            <a:ext cx="2119744" cy="3668982"/>
          </a:xfrm>
          <a:prstGeom prst="rect">
            <a:avLst/>
          </a:prstGeom>
          <a:gradFill>
            <a:gsLst>
              <a:gs pos="9000">
                <a:schemeClr val="tx1">
                  <a:alpha val="8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Google Shape;483;p43">
            <a:extLst>
              <a:ext uri="{FF2B5EF4-FFF2-40B4-BE49-F238E27FC236}">
                <a16:creationId xmlns:a16="http://schemas.microsoft.com/office/drawing/2014/main" id="{7BE4ED11-7927-9F93-46F7-AD65B87ECD09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6488747"/>
            <a:ext cx="699853" cy="15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E925873-4B57-2E40-42EB-4E91EE789A5B}"/>
              </a:ext>
            </a:extLst>
          </p:cNvPr>
          <p:cNvSpPr txBox="1">
            <a:spLocks/>
          </p:cNvSpPr>
          <p:nvPr/>
        </p:nvSpPr>
        <p:spPr>
          <a:xfrm>
            <a:off x="5073962" y="3904097"/>
            <a:ext cx="3525728" cy="76406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ED8C44C-965F-B308-2C49-2363DD8836A7}"/>
              </a:ext>
            </a:extLst>
          </p:cNvPr>
          <p:cNvSpPr txBox="1">
            <a:spLocks/>
          </p:cNvSpPr>
          <p:nvPr/>
        </p:nvSpPr>
        <p:spPr>
          <a:xfrm>
            <a:off x="4181269" y="3904097"/>
            <a:ext cx="1230271" cy="76406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BE0F007-D10E-BCF1-BF49-12D49EA7F6BF}"/>
              </a:ext>
            </a:extLst>
          </p:cNvPr>
          <p:cNvSpPr txBox="1">
            <a:spLocks/>
          </p:cNvSpPr>
          <p:nvPr/>
        </p:nvSpPr>
        <p:spPr>
          <a:xfrm>
            <a:off x="5644309" y="4176819"/>
            <a:ext cx="2916146" cy="25267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Scelgo le marche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più convenienti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07F8562-6A90-F53B-5BB2-92B046B56660}"/>
              </a:ext>
            </a:extLst>
          </p:cNvPr>
          <p:cNvSpPr txBox="1">
            <a:spLocks/>
          </p:cNvSpPr>
          <p:nvPr/>
        </p:nvSpPr>
        <p:spPr>
          <a:xfrm>
            <a:off x="4187960" y="4082715"/>
            <a:ext cx="1230270" cy="404952"/>
          </a:xfrm>
          <a:prstGeom prst="rect">
            <a:avLst/>
          </a:prstGeom>
          <a:noFill/>
        </p:spPr>
        <p:txBody>
          <a:bodyPr vert="horz" wrap="square" lIns="0" tIns="0" rIns="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32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27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6F826-E0FB-4100-65E0-EF6DB43203A7}"/>
              </a:ext>
            </a:extLst>
          </p:cNvPr>
          <p:cNvSpPr txBox="1"/>
          <p:nvPr/>
        </p:nvSpPr>
        <p:spPr>
          <a:xfrm>
            <a:off x="3739581" y="6508659"/>
            <a:ext cx="4865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Q20_Q21: Quale o quali delle seguenti definizioni descrive meglio il tuo comportamento di fronte all’aumento dei prezzi dei generi alimentari e prodotti per la casa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AC260-D18D-A2DC-D48E-21882D897EF3}"/>
              </a:ext>
            </a:extLst>
          </p:cNvPr>
          <p:cNvSpPr txBox="1"/>
          <p:nvPr/>
        </p:nvSpPr>
        <p:spPr>
          <a:xfrm>
            <a:off x="1263503" y="6473001"/>
            <a:ext cx="20065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Totale rispondenti (n.1036)</a:t>
            </a: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DE63C5-1A31-7E76-BE83-3023D053371E}"/>
              </a:ext>
            </a:extLst>
          </p:cNvPr>
          <p:cNvSpPr txBox="1">
            <a:spLocks/>
          </p:cNvSpPr>
          <p:nvPr/>
        </p:nvSpPr>
        <p:spPr>
          <a:xfrm>
            <a:off x="5049217" y="4761273"/>
            <a:ext cx="3525728" cy="76406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6EED4AB-7227-0858-A6EE-92AEA2E52B99}"/>
              </a:ext>
            </a:extLst>
          </p:cNvPr>
          <p:cNvSpPr txBox="1">
            <a:spLocks/>
          </p:cNvSpPr>
          <p:nvPr/>
        </p:nvSpPr>
        <p:spPr>
          <a:xfrm>
            <a:off x="4156524" y="4761273"/>
            <a:ext cx="1230271" cy="76406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45A162-7DE8-EF0C-9C43-126D2B5D2156}"/>
              </a:ext>
            </a:extLst>
          </p:cNvPr>
          <p:cNvSpPr txBox="1">
            <a:spLocks/>
          </p:cNvSpPr>
          <p:nvPr/>
        </p:nvSpPr>
        <p:spPr>
          <a:xfrm>
            <a:off x="5619564" y="5033995"/>
            <a:ext cx="2916146" cy="25267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Confronto i prezzi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(sia online che offline)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08EA09E-25A8-7FFF-271B-E1C10679512F}"/>
              </a:ext>
            </a:extLst>
          </p:cNvPr>
          <p:cNvSpPr txBox="1">
            <a:spLocks/>
          </p:cNvSpPr>
          <p:nvPr/>
        </p:nvSpPr>
        <p:spPr>
          <a:xfrm>
            <a:off x="4163215" y="4939891"/>
            <a:ext cx="1230270" cy="404952"/>
          </a:xfrm>
          <a:prstGeom prst="rect">
            <a:avLst/>
          </a:prstGeom>
          <a:noFill/>
        </p:spPr>
        <p:txBody>
          <a:bodyPr vert="horz" wrap="square" lIns="0" tIns="0" rIns="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32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27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%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7FFEBEE-3195-27FF-AD5D-958255C69F0C}"/>
              </a:ext>
            </a:extLst>
          </p:cNvPr>
          <p:cNvSpPr txBox="1">
            <a:spLocks/>
          </p:cNvSpPr>
          <p:nvPr/>
        </p:nvSpPr>
        <p:spPr>
          <a:xfrm>
            <a:off x="5047430" y="5640459"/>
            <a:ext cx="3525728" cy="76406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A26FD3B7-2980-26D1-C3D2-8F09D1D78DF1}"/>
              </a:ext>
            </a:extLst>
          </p:cNvPr>
          <p:cNvSpPr txBox="1">
            <a:spLocks/>
          </p:cNvSpPr>
          <p:nvPr/>
        </p:nvSpPr>
        <p:spPr>
          <a:xfrm>
            <a:off x="4154737" y="5640459"/>
            <a:ext cx="1230271" cy="764064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D956C6F-0723-F8BD-338C-76D6CB6E0019}"/>
              </a:ext>
            </a:extLst>
          </p:cNvPr>
          <p:cNvSpPr txBox="1">
            <a:spLocks/>
          </p:cNvSpPr>
          <p:nvPr/>
        </p:nvSpPr>
        <p:spPr>
          <a:xfrm>
            <a:off x="5617777" y="5913181"/>
            <a:ext cx="2916146" cy="25267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Compro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meno cose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generale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9DCE060-AE11-1412-A49E-A41C4D7206FD}"/>
              </a:ext>
            </a:extLst>
          </p:cNvPr>
          <p:cNvSpPr txBox="1">
            <a:spLocks/>
          </p:cNvSpPr>
          <p:nvPr/>
        </p:nvSpPr>
        <p:spPr>
          <a:xfrm>
            <a:off x="4161428" y="5831109"/>
            <a:ext cx="1230270" cy="404952"/>
          </a:xfrm>
          <a:prstGeom prst="rect">
            <a:avLst/>
          </a:prstGeom>
          <a:noFill/>
        </p:spPr>
        <p:txBody>
          <a:bodyPr vert="horz" wrap="square" lIns="0" tIns="0" rIns="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32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%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F2EA521-D902-D2A6-51F0-43D3C06C5DA1}"/>
              </a:ext>
            </a:extLst>
          </p:cNvPr>
          <p:cNvSpPr txBox="1">
            <a:spLocks/>
          </p:cNvSpPr>
          <p:nvPr/>
        </p:nvSpPr>
        <p:spPr>
          <a:xfrm>
            <a:off x="5046736" y="2671003"/>
            <a:ext cx="3525728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101000" sy="101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03E2416-F14C-D3DB-F915-EBFC66CD41B7}"/>
              </a:ext>
            </a:extLst>
          </p:cNvPr>
          <p:cNvSpPr txBox="1">
            <a:spLocks/>
          </p:cNvSpPr>
          <p:nvPr/>
        </p:nvSpPr>
        <p:spPr>
          <a:xfrm>
            <a:off x="4154043" y="2671003"/>
            <a:ext cx="1230271" cy="1016969"/>
          </a:xfrm>
          <a:prstGeom prst="roundRect">
            <a:avLst>
              <a:gd name="adj" fmla="val 558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0" dist="127000" dir="2700000" sx="76000" sy="76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5B42DAC-3858-BDE7-CCA0-30AEDF754106}"/>
              </a:ext>
            </a:extLst>
          </p:cNvPr>
          <p:cNvSpPr txBox="1">
            <a:spLocks/>
          </p:cNvSpPr>
          <p:nvPr/>
        </p:nvSpPr>
        <p:spPr>
          <a:xfrm>
            <a:off x="4197180" y="2936293"/>
            <a:ext cx="1230270" cy="404952"/>
          </a:xfrm>
          <a:prstGeom prst="rect">
            <a:avLst/>
          </a:prstGeom>
          <a:noFill/>
        </p:spPr>
        <p:txBody>
          <a:bodyPr vert="horz" wrap="square" lIns="0" tIns="0" rIns="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32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32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5800EA-4D6E-45D7-E2AD-BDBAB67C8EE0}"/>
              </a:ext>
            </a:extLst>
          </p:cNvPr>
          <p:cNvSpPr txBox="1">
            <a:spLocks/>
          </p:cNvSpPr>
          <p:nvPr/>
        </p:nvSpPr>
        <p:spPr>
          <a:xfrm>
            <a:off x="5556164" y="3041132"/>
            <a:ext cx="2916146" cy="25267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Compro i miei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prodotti abituali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ma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aspettando che siano in offerta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94232-144E-9B48-7D14-14BA3AA91A67}"/>
              </a:ext>
            </a:extLst>
          </p:cNvPr>
          <p:cNvSpPr txBox="1"/>
          <p:nvPr/>
        </p:nvSpPr>
        <p:spPr>
          <a:xfrm>
            <a:off x="9068335" y="3904097"/>
            <a:ext cx="325022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sng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Promozione preferita</a:t>
            </a:r>
            <a:endParaRPr kumimoji="0" lang="it-IT" sz="1800" b="1" i="0" u="sng" strike="noStrike" kern="1200" cap="none" spc="-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542925" marR="0" lvl="3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41%</a:t>
            </a:r>
            <a:r>
              <a:rPr kumimoji="0" lang="it-IT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 sconti, tagli prezzo</a:t>
            </a:r>
          </a:p>
          <a:p>
            <a:pPr marL="542925" marR="0" lvl="3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17% volantino</a:t>
            </a:r>
          </a:p>
          <a:p>
            <a:pPr marL="542925" marR="0" lvl="3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14% confezioni promo (acquisti 3 paghi 2, 1+1 in omaggio)</a:t>
            </a:r>
          </a:p>
        </p:txBody>
      </p:sp>
    </p:spTree>
    <p:extLst>
      <p:ext uri="{BB962C8B-B14F-4D97-AF65-F5344CB8AC3E}">
        <p14:creationId xmlns:p14="http://schemas.microsoft.com/office/powerpoint/2010/main" val="18869718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oluna TEMPLATE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Tolun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oluna TEMPLATE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Tolun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oluna TEMPLATE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Tolun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oluna TEMPLATE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Tolun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oluna Title">
  <a:themeElements>
    <a:clrScheme name="Toluna 2020 v01a">
      <a:dk1>
        <a:srgbClr val="000000"/>
      </a:dk1>
      <a:lt1>
        <a:srgbClr val="FFFFFF"/>
      </a:lt1>
      <a:dk2>
        <a:srgbClr val="003399"/>
      </a:dk2>
      <a:lt2>
        <a:srgbClr val="2ACCFF"/>
      </a:lt2>
      <a:accent1>
        <a:srgbClr val="003399"/>
      </a:accent1>
      <a:accent2>
        <a:srgbClr val="4BFFA7"/>
      </a:accent2>
      <a:accent3>
        <a:srgbClr val="2ACCFF"/>
      </a:accent3>
      <a:accent4>
        <a:srgbClr val="E40048"/>
      </a:accent4>
      <a:accent5>
        <a:srgbClr val="FFD000"/>
      </a:accent5>
      <a:accent6>
        <a:srgbClr val="5E249F"/>
      </a:accent6>
      <a:hlink>
        <a:srgbClr val="7F99CC"/>
      </a:hlink>
      <a:folHlink>
        <a:srgbClr val="C8FF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Key Slides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Tolun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Key Slides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Tolun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ey Slides">
  <a:themeElements>
    <a:clrScheme name="Toluna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4BFFA7"/>
      </a:accent1>
      <a:accent2>
        <a:srgbClr val="2ACDFF"/>
      </a:accent2>
      <a:accent3>
        <a:srgbClr val="E40049"/>
      </a:accent3>
      <a:accent4>
        <a:srgbClr val="FFD100"/>
      </a:accent4>
      <a:accent5>
        <a:srgbClr val="5F249F"/>
      </a:accent5>
      <a:accent6>
        <a:srgbClr val="003399"/>
      </a:accent6>
      <a:hlink>
        <a:srgbClr val="003399"/>
      </a:hlink>
      <a:folHlink>
        <a:srgbClr val="4BFFA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d74b5c9-2b65-403b-9809-6393cc3bc09c" xsi:nil="true"/>
    <TaxCatchAll xmlns="b658a86d-1c9f-46f9-beb0-8b0ac644c05a" xsi:nil="true"/>
    <lcf76f155ced4ddcb4097134ff3c332f xmlns="cd74b5c9-2b65-403b-9809-6393cc3bc09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E0FABC43786D45AD7EA7D7F54A314E" ma:contentTypeVersion="17" ma:contentTypeDescription="Create a new document." ma:contentTypeScope="" ma:versionID="4d3f7886993df40a85e2d23ab0360786">
  <xsd:schema xmlns:xsd="http://www.w3.org/2001/XMLSchema" xmlns:xs="http://www.w3.org/2001/XMLSchema" xmlns:p="http://schemas.microsoft.com/office/2006/metadata/properties" xmlns:ns2="cd74b5c9-2b65-403b-9809-6393cc3bc09c" xmlns:ns3="b658a86d-1c9f-46f9-beb0-8b0ac644c05a" targetNamespace="http://schemas.microsoft.com/office/2006/metadata/properties" ma:root="true" ma:fieldsID="a8983adf82016e8688b9228abc5ed031" ns2:_="" ns3:_="">
    <xsd:import namespace="cd74b5c9-2b65-403b-9809-6393cc3bc09c"/>
    <xsd:import namespace="b658a86d-1c9f-46f9-beb0-8b0ac644c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b5c9-2b65-403b-9809-6393cc3bc0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040c93e-bf63-449e-bd2b-c858c5efbe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8a86d-1c9f-46f9-beb0-8b0ac644c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b325a09-fce7-474b-8d99-3974e7e86611}" ma:internalName="TaxCatchAll" ma:showField="CatchAllData" ma:web="b658a86d-1c9f-46f9-beb0-8b0ac644c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B46709-5A06-4687-8146-98615EA5B39D}">
  <ds:schemaRefs>
    <ds:schemaRef ds:uri="http://www.w3.org/XML/1998/namespace"/>
    <ds:schemaRef ds:uri="b658a86d-1c9f-46f9-beb0-8b0ac644c05a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cd74b5c9-2b65-403b-9809-6393cc3bc09c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7327E35-679C-4213-ADAB-B4BC8E13F0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45B394-9773-44D8-9A41-9CF90F074233}">
  <ds:schemaRefs>
    <ds:schemaRef ds:uri="b658a86d-1c9f-46f9-beb0-8b0ac644c05a"/>
    <ds:schemaRef ds:uri="cd74b5c9-2b65-403b-9809-6393cc3bc0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3636</Words>
  <Application>Microsoft Office PowerPoint</Application>
  <PresentationFormat>Widescreen</PresentationFormat>
  <Paragraphs>473</Paragraphs>
  <Slides>28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Century Gothic</vt:lpstr>
      <vt:lpstr>1_Office Theme</vt:lpstr>
      <vt:lpstr>1_Toluna TEMPLATE</vt:lpstr>
      <vt:lpstr>2_Toluna TEMPLATE</vt:lpstr>
      <vt:lpstr>Toluna TEMPLATE</vt:lpstr>
      <vt:lpstr>4_Toluna TEMPLATE</vt:lpstr>
      <vt:lpstr>Toluna Title</vt:lpstr>
      <vt:lpstr>4_Key Slides</vt:lpstr>
      <vt:lpstr>7_Key Slides</vt:lpstr>
      <vt:lpstr>Key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DeCandia</dc:creator>
  <cp:lastModifiedBy>Silvia Usberti</cp:lastModifiedBy>
  <cp:revision>13</cp:revision>
  <dcterms:created xsi:type="dcterms:W3CDTF">2023-03-28T07:16:58Z</dcterms:created>
  <dcterms:modified xsi:type="dcterms:W3CDTF">2023-07-03T16:12:14Z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0x010100FCE0FABC43786D45AD7EA7D7F54A314E</vt:lpwstr>
  </property>
  <property fmtid="{D5CDD505-2E9C-101B-9397-08002B2CF9AE}" pid="3" name="MediaServiceImageTags">
    <vt:lpwstr/>
  </property>
</Properties>
</file>